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344" r:id="rId2"/>
    <p:sldId id="406" r:id="rId3"/>
    <p:sldId id="566" r:id="rId4"/>
    <p:sldId id="477" r:id="rId5"/>
    <p:sldId id="567" r:id="rId6"/>
    <p:sldId id="478" r:id="rId7"/>
    <p:sldId id="508" r:id="rId8"/>
    <p:sldId id="509" r:id="rId9"/>
    <p:sldId id="510" r:id="rId10"/>
    <p:sldId id="568" r:id="rId11"/>
    <p:sldId id="479" r:id="rId12"/>
    <p:sldId id="499" r:id="rId13"/>
    <p:sldId id="500" r:id="rId14"/>
    <p:sldId id="501" r:id="rId15"/>
    <p:sldId id="502" r:id="rId16"/>
    <p:sldId id="569" r:id="rId17"/>
    <p:sldId id="480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3" r:id="rId28"/>
    <p:sldId id="481" r:id="rId29"/>
    <p:sldId id="494" r:id="rId30"/>
    <p:sldId id="570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23" r:id="rId39"/>
    <p:sldId id="524" r:id="rId40"/>
    <p:sldId id="525" r:id="rId41"/>
    <p:sldId id="526" r:id="rId42"/>
    <p:sldId id="527" r:id="rId43"/>
    <p:sldId id="528" r:id="rId44"/>
    <p:sldId id="529" r:id="rId45"/>
    <p:sldId id="530" r:id="rId46"/>
    <p:sldId id="531" r:id="rId47"/>
    <p:sldId id="532" r:id="rId48"/>
    <p:sldId id="533" r:id="rId49"/>
    <p:sldId id="534" r:id="rId50"/>
    <p:sldId id="535" r:id="rId51"/>
    <p:sldId id="536" r:id="rId52"/>
    <p:sldId id="537" r:id="rId53"/>
    <p:sldId id="538" r:id="rId54"/>
    <p:sldId id="539" r:id="rId55"/>
    <p:sldId id="540" r:id="rId56"/>
    <p:sldId id="542" r:id="rId57"/>
    <p:sldId id="543" r:id="rId58"/>
    <p:sldId id="544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552" r:id="rId67"/>
    <p:sldId id="553" r:id="rId68"/>
    <p:sldId id="554" r:id="rId69"/>
    <p:sldId id="555" r:id="rId70"/>
    <p:sldId id="556" r:id="rId71"/>
    <p:sldId id="557" r:id="rId72"/>
    <p:sldId id="558" r:id="rId73"/>
    <p:sldId id="559" r:id="rId74"/>
    <p:sldId id="560" r:id="rId75"/>
    <p:sldId id="561" r:id="rId76"/>
    <p:sldId id="562" r:id="rId77"/>
    <p:sldId id="563" r:id="rId78"/>
    <p:sldId id="564" r:id="rId79"/>
    <p:sldId id="565" r:id="rId80"/>
    <p:sldId id="571" r:id="rId81"/>
    <p:sldId id="483" r:id="rId82"/>
    <p:sldId id="495" r:id="rId83"/>
    <p:sldId id="496" r:id="rId84"/>
    <p:sldId id="497" r:id="rId85"/>
    <p:sldId id="498" r:id="rId86"/>
    <p:sldId id="413" r:id="rId87"/>
  </p:sldIdLst>
  <p:sldSz cx="9906000" cy="6858000" type="A4"/>
  <p:notesSz cx="6797675" cy="9928225"/>
  <p:embeddedFontLst>
    <p:embeddedFont>
      <p:font typeface="Trebuchet MS" panose="020B0603020202020204" pitchFamily="34" charset="0"/>
      <p:regular r:id="rId90"/>
      <p:bold r:id="rId91"/>
      <p:italic r:id="rId92"/>
      <p:boldItalic r:id="rId93"/>
    </p:embeddedFont>
    <p:embeddedFont>
      <p:font typeface="나눔스퀘어 ExtraBold" panose="020B0600000101010101" pitchFamily="50" charset="-127"/>
      <p:bold r:id="rId94"/>
    </p:embeddedFont>
    <p:embeddedFont>
      <p:font typeface="나눔스퀘어" panose="020B0600000101010101" pitchFamily="50" charset="-127"/>
      <p:regular r:id="rId95"/>
    </p:embeddedFont>
    <p:embeddedFont>
      <p:font typeface="맑은 고딕" panose="020B0503020000020004" pitchFamily="50" charset="-127"/>
      <p:regular r:id="rId96"/>
      <p:bold r:id="rId9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42">
          <p15:clr>
            <a:srgbClr val="A4A3A4"/>
          </p15:clr>
        </p15:guide>
        <p15:guide id="2" orient="horz" pos="913">
          <p15:clr>
            <a:srgbClr val="A4A3A4"/>
          </p15:clr>
        </p15:guide>
        <p15:guide id="3" orient="horz" pos="391">
          <p15:clr>
            <a:srgbClr val="A4A3A4"/>
          </p15:clr>
        </p15:guide>
        <p15:guide id="4" orient="horz" pos="1139">
          <p15:clr>
            <a:srgbClr val="A4A3A4"/>
          </p15:clr>
        </p15:guide>
        <p15:guide id="5" pos="240">
          <p15:clr>
            <a:srgbClr val="A4A3A4"/>
          </p15:clr>
        </p15:guide>
        <p15:guide id="6" pos="6000">
          <p15:clr>
            <a:srgbClr val="A4A3A4"/>
          </p15:clr>
        </p15:guide>
        <p15:guide id="7" pos="1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_shin" initials="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76092"/>
    <a:srgbClr val="004376"/>
    <a:srgbClr val="DDDDDD"/>
    <a:srgbClr val="FFFFCC"/>
    <a:srgbClr val="FFFF99"/>
    <a:srgbClr val="969696"/>
    <a:srgbClr val="F8F8F8"/>
    <a:srgbClr val="EAEAEA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3" autoAdjust="0"/>
    <p:restoredTop sz="72588" autoAdjust="0"/>
  </p:normalViewPr>
  <p:slideViewPr>
    <p:cSldViewPr>
      <p:cViewPr varScale="1">
        <p:scale>
          <a:sx n="87" d="100"/>
          <a:sy n="87" d="100"/>
        </p:scale>
        <p:origin x="965" y="77"/>
      </p:cViewPr>
      <p:guideLst>
        <p:guide orient="horz" pos="4042"/>
        <p:guide orient="horz" pos="913"/>
        <p:guide orient="horz" pos="391"/>
        <p:guide orient="horz" pos="1139"/>
        <p:guide pos="240"/>
        <p:guide pos="6000"/>
        <p:guide pos="12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24"/>
    </p:cViewPr>
  </p:sorterViewPr>
  <p:notesViewPr>
    <p:cSldViewPr>
      <p:cViewPr varScale="1">
        <p:scale>
          <a:sx n="78" d="100"/>
          <a:sy n="78" d="100"/>
        </p:scale>
        <p:origin x="-1968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9B80764-6694-45FF-86C7-F52745D2C621}" type="datetimeFigureOut">
              <a:rPr lang="ko-KR" altLang="en-US"/>
              <a:pPr>
                <a:defRPr/>
              </a:pPr>
              <a:t>2019-05-03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E3A0060-2345-45A2-AB8C-821A7CCB0D6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97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09669A6-5ECC-492C-897C-34155237D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81487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FA0A850-A738-4B35-80F7-54F6D4C695AF}" type="slidenum">
              <a:rPr lang="en-US" altLang="ko-KR" smtClean="0"/>
              <a:pPr eaLnBrk="1" hangingPunct="1"/>
              <a:t>0</a:t>
            </a:fld>
            <a:endParaRPr lang="en-US" altLang="ko-KR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dirty="0"/>
              <a:t>안녕하십니까</a:t>
            </a:r>
            <a:r>
              <a:rPr lang="en-US" altLang="ko-KR" dirty="0"/>
              <a:t>, 3</a:t>
            </a:r>
            <a:r>
              <a:rPr lang="ko-KR" altLang="en-US" dirty="0"/>
              <a:t>조 회의실 예약 관리 시스템 </a:t>
            </a:r>
            <a:r>
              <a:rPr lang="en-US" altLang="ko-KR" dirty="0"/>
              <a:t>MBMS</a:t>
            </a:r>
            <a:r>
              <a:rPr lang="ko-KR" altLang="en-US" dirty="0"/>
              <a:t>의 발표자 </a:t>
            </a:r>
            <a:r>
              <a:rPr lang="ko-KR" altLang="en-US" dirty="0" err="1"/>
              <a:t>송민기입니다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60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8574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2960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0181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4742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546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044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084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083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0540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배경</a:t>
            </a:r>
            <a:r>
              <a:rPr lang="ko-KR" altLang="en-US" baseline="0" dirty="0"/>
              <a:t> 및 목적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기대효과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수행 범위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구축 방안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수행 조직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수행일정에 대해 </a:t>
            </a:r>
            <a:r>
              <a:rPr lang="ko-KR" altLang="en-US" baseline="0" dirty="0" err="1"/>
              <a:t>설명드리도록</a:t>
            </a:r>
            <a:r>
              <a:rPr lang="ko-KR" altLang="en-US" baseline="0" dirty="0"/>
              <a:t> 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4984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0785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1645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9125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8956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1836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4521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6875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4142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2246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598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26043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4365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8648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5033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6590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7364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98493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5351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10p.</a:t>
            </a:r>
          </a:p>
          <a:p>
            <a:r>
              <a:rPr lang="ko-KR" altLang="en-US" dirty="0"/>
              <a:t>이상으로 프로젝트 수행 계획서 발표를 마칩니다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9966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254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7063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4399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7561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3515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마지막으로 수행 일정입니다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저희는 총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주간의 프로젝트 일정을 가지고 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번의 발표와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산출물에 대해 다음과 같은 일정을 계획했습니다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현재 진행된 프로젝트 수행 계획과 요구 사항 분석을 바탕으로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시스템과 데이터베이스에 대한 설계를 진행합니다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프로젝트 산출 문서들을 작성할 예정입니다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월부터 데이터베이스와 시스템에 대한 본격적인 개발에 돌입하며 중간 발표를 진행하겠습니다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최종적으로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둘째 주에 개발을 마치며 셋째 주까지 테스트를 완료하는 것이 목표입니다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최종적인 개발 마무리와 테스트를 통해 완성도 높은 프로그램을 구축하여 성공적으로 선보이겠습니다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669A6-5ECC-492C-897C-34155237DDB1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295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527050" y="6567488"/>
            <a:ext cx="3646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Copyright ⓒ 2019 GS ITM. All rights reserved.</a:t>
            </a:r>
            <a:endParaRPr kumimoji="0"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3645025"/>
            <a:ext cx="4410489" cy="3212975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0" y="3519488"/>
            <a:ext cx="990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6259513"/>
            <a:ext cx="1008063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4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05595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8297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6222" y="106317"/>
            <a:ext cx="7200000" cy="360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lang="ko-KR" altLang="en-US" sz="1800" b="1" dirty="0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6812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 userDrawn="1"/>
        </p:nvSpPr>
        <p:spPr bwMode="auto">
          <a:xfrm>
            <a:off x="4775200" y="6553200"/>
            <a:ext cx="3413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fld id="{0A20A738-70BD-463D-AF8E-0EC30E6CE6DD}" type="slidenum">
              <a:rPr lang="en-US" altLang="ko-KR" sz="1000" smtClean="0">
                <a:latin typeface="Arial" pitchFamily="34" charset="0"/>
              </a:rPr>
              <a:pPr eaLnBrk="1" hangingPunct="1">
                <a:defRPr/>
              </a:pPr>
              <a:t>‹#›</a:t>
            </a:fld>
            <a:endParaRPr lang="ko-KR" altLang="en-US" sz="10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81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4469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2605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2534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26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7907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30" descr="CI_GSITM_Eng_Smallsized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226" y="6525376"/>
            <a:ext cx="865314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2"/>
          <p:cNvGraphicFramePr>
            <a:graphicFrameLocks/>
          </p:cNvGraphicFramePr>
          <p:nvPr userDrawn="1"/>
        </p:nvGraphicFramePr>
        <p:xfrm>
          <a:off x="0" y="549275"/>
          <a:ext cx="9906000" cy="7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" name="Image" r:id="rId14" imgW="12698413" imgH="63358" progId="Photoshop.Image.8">
                  <p:embed/>
                </p:oleObj>
              </mc:Choice>
              <mc:Fallback>
                <p:oleObj name="Image" r:id="rId14" imgW="12698413" imgH="63358" progId="Photoshop.Image.8">
                  <p:embed/>
                  <p:pic>
                    <p:nvPicPr>
                      <p:cNvPr id="1026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9275"/>
                        <a:ext cx="9906000" cy="7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66" r:id="rId9"/>
    <p:sldLayoutId id="2147483867" r:id="rId10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4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449263" indent="-92075" algn="l" rtl="0" eaLnBrk="0" fontAlgn="base" latinLnBrk="1" hangingPunct="0">
        <a:spcBef>
          <a:spcPct val="40000"/>
        </a:spcBef>
        <a:spcAft>
          <a:spcPct val="0"/>
        </a:spcAft>
        <a:buFont typeface="Wingdings" pitchFamily="2" charset="2"/>
        <a:buChar char="§"/>
        <a:defRPr kumimoji="1" sz="1200" b="1">
          <a:solidFill>
            <a:schemeClr val="tx1"/>
          </a:solidFill>
          <a:latin typeface="+mn-lt"/>
          <a:ea typeface="+mn-ea"/>
        </a:defRPr>
      </a:lvl2pPr>
      <a:lvl3pPr marL="801688" indent="-84138" algn="l" rtl="0" eaLnBrk="0" fontAlgn="base" latinLnBrk="1" hangingPunct="0">
        <a:spcBef>
          <a:spcPct val="4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3pPr>
      <a:lvl4pPr marL="1079500" indent="292100" algn="l" rtl="0" eaLnBrk="0" fontAlgn="base" latinLnBrk="1" hangingPunct="0">
        <a:spcBef>
          <a:spcPct val="4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+mn-lt"/>
          <a:ea typeface="+mn-ea"/>
        </a:defRPr>
      </a:lvl4pPr>
      <a:lvl5pPr marL="1428750" indent="400050" algn="l" rtl="0" eaLnBrk="0" fontAlgn="base" latinLnBrk="1" hangingPunct="0">
        <a:spcBef>
          <a:spcPct val="4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1885950" algn="l" rtl="0" fontAlgn="base" latinLnBrk="1">
        <a:spcBef>
          <a:spcPct val="40000"/>
        </a:spcBef>
        <a:spcAft>
          <a:spcPct val="0"/>
        </a:spcAft>
        <a:defRPr kumimoji="1" sz="1000">
          <a:solidFill>
            <a:schemeClr val="tx1"/>
          </a:solidFill>
          <a:latin typeface="+mn-lt"/>
          <a:ea typeface="+mn-ea"/>
        </a:defRPr>
      </a:lvl6pPr>
      <a:lvl7pPr marL="2343150" algn="l" rtl="0" fontAlgn="base" latinLnBrk="1">
        <a:spcBef>
          <a:spcPct val="40000"/>
        </a:spcBef>
        <a:spcAft>
          <a:spcPct val="0"/>
        </a:spcAft>
        <a:defRPr kumimoji="1" sz="1000">
          <a:solidFill>
            <a:schemeClr val="tx1"/>
          </a:solidFill>
          <a:latin typeface="+mn-lt"/>
          <a:ea typeface="+mn-ea"/>
        </a:defRPr>
      </a:lvl7pPr>
      <a:lvl8pPr marL="2800350" algn="l" rtl="0" fontAlgn="base" latinLnBrk="1">
        <a:spcBef>
          <a:spcPct val="40000"/>
        </a:spcBef>
        <a:spcAft>
          <a:spcPct val="0"/>
        </a:spcAft>
        <a:defRPr kumimoji="1" sz="1000">
          <a:solidFill>
            <a:schemeClr val="tx1"/>
          </a:solidFill>
          <a:latin typeface="+mn-lt"/>
          <a:ea typeface="+mn-ea"/>
        </a:defRPr>
      </a:lvl8pPr>
      <a:lvl9pPr marL="3257550" algn="l" rtl="0" fontAlgn="base" latinLnBrk="1">
        <a:spcBef>
          <a:spcPct val="40000"/>
        </a:spcBef>
        <a:spcAft>
          <a:spcPct val="0"/>
        </a:spcAft>
        <a:defRPr kumimoji="1"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45"/>
          <p:cNvSpPr txBox="1">
            <a:spLocks noChangeArrowheads="1"/>
          </p:cNvSpPr>
          <p:nvPr/>
        </p:nvSpPr>
        <p:spPr bwMode="auto">
          <a:xfrm>
            <a:off x="4619133" y="1484784"/>
            <a:ext cx="4942379" cy="654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sz="4400" dirty="0" smtClean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중간보고서</a:t>
            </a:r>
            <a:endParaRPr lang="ko-KR" altLang="en-US" sz="440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23" name="Rectangle 27"/>
          <p:cNvSpPr>
            <a:spLocks noChangeArrowheads="1"/>
          </p:cNvSpPr>
          <p:nvPr/>
        </p:nvSpPr>
        <p:spPr bwMode="auto">
          <a:xfrm>
            <a:off x="586643" y="3645024"/>
            <a:ext cx="164506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IT1227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김원빈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IT1230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송민기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IT1233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이주현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IT1235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조성윤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2019.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05. 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98497" y="2118954"/>
            <a:ext cx="6563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회의실 예약 관리 시스템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MBMS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(MBMS : Meeting-room Booking Management System)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8348" y="4649347"/>
            <a:ext cx="8690200" cy="474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비즈니스 프로세스 </a:t>
            </a:r>
            <a:r>
              <a:rPr lang="ko-KR" altLang="en-US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0772" y="5121188"/>
            <a:ext cx="6563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회의실 예약 관리 시스템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MBMS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(MBMS : Meeting-room Booking Management System)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3283271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비즈니스 프로세스 다이어그램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00025" y="638175"/>
            <a:ext cx="324896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88925" indent="-2889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5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회의실 관리 시스템 </a:t>
            </a:r>
            <a:r>
              <a:rPr lang="en-US" altLang="ko-KR" sz="15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MBMS </a:t>
            </a:r>
            <a:r>
              <a:rPr lang="ko-KR" altLang="en-US" sz="15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</a:t>
            </a:r>
            <a:r>
              <a:rPr lang="en-US" altLang="ko-KR" sz="15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FLOW</a:t>
            </a:r>
            <a:endParaRPr lang="ko-KR" altLang="en-US" sz="15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27013" y="1125538"/>
            <a:ext cx="9448800" cy="528637"/>
          </a:xfrm>
          <a:prstGeom prst="rect">
            <a:avLst/>
          </a:prstGeom>
          <a:solidFill>
            <a:srgbClr val="DDDDD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27013" y="1654175"/>
            <a:ext cx="9448800" cy="48037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endParaRPr kumimoji="0" lang="ko-KR" altLang="en-US" sz="240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49238" y="1365250"/>
            <a:ext cx="397545" cy="23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kumimoji="0" lang="ko-KR" altLang="en-US" sz="9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주체</a:t>
            </a: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27013" y="1125538"/>
            <a:ext cx="9906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1304925" y="1212850"/>
            <a:ext cx="8183563" cy="354013"/>
          </a:xfrm>
          <a:prstGeom prst="homePlate">
            <a:avLst>
              <a:gd name="adj" fmla="val 205802"/>
            </a:avLst>
          </a:prstGeom>
          <a:gradFill rotWithShape="0">
            <a:gsLst>
              <a:gs pos="0">
                <a:srgbClr val="AFC9FF"/>
              </a:gs>
              <a:gs pos="100000">
                <a:srgbClr val="6699FF"/>
              </a:gs>
            </a:gsLst>
            <a:lin ang="2700000" scaled="1"/>
          </a:gra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lIns="46800" rIns="46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14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 </a:t>
            </a:r>
            <a:r>
              <a:rPr kumimoji="0" lang="en-US" altLang="ko-KR" sz="1400" b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Flow</a:t>
            </a: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1217613" y="1125538"/>
            <a:ext cx="0" cy="5332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322263" y="4133850"/>
            <a:ext cx="838200" cy="1373188"/>
          </a:xfrm>
          <a:prstGeom prst="roundRect">
            <a:avLst>
              <a:gd name="adj" fmla="val 12486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CCCCFF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 wrap="none" lIns="92075" tIns="46038" rIns="92075" bIns="46038" anchor="ctr"/>
          <a:lstStyle/>
          <a:p>
            <a:pPr algn="ctr">
              <a:lnSpc>
                <a:spcPct val="110000"/>
              </a:lnSpc>
              <a:defRPr/>
            </a:pPr>
            <a:r>
              <a:rPr kumimoji="0" lang="ko-KR" altLang="en-US" sz="11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249238" y="4076700"/>
            <a:ext cx="944880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AutoShape 16"/>
          <p:cNvSpPr>
            <a:spLocks noChangeArrowheads="1"/>
          </p:cNvSpPr>
          <p:nvPr/>
        </p:nvSpPr>
        <p:spPr bwMode="auto">
          <a:xfrm>
            <a:off x="311150" y="1719263"/>
            <a:ext cx="838200" cy="2259012"/>
          </a:xfrm>
          <a:prstGeom prst="roundRect">
            <a:avLst>
              <a:gd name="adj" fmla="val 12486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CCCCFF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 wrap="none" lIns="92075" tIns="46038" rIns="92075" bIns="46038" anchor="ctr"/>
          <a:lstStyle/>
          <a:p>
            <a:pPr algn="ctr">
              <a:lnSpc>
                <a:spcPct val="110000"/>
              </a:lnSpc>
              <a:defRPr/>
            </a:pPr>
            <a:r>
              <a:rPr kumimoji="0" lang="ko-KR" altLang="en-US" sz="11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674917" y="1089025"/>
            <a:ext cx="609141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kumimoji="0" lang="ko-KR" altLang="en-US" sz="9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서브 </a:t>
            </a:r>
            <a:br>
              <a:rPr kumimoji="0" lang="ko-KR" altLang="en-US" sz="900" b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kumimoji="0" lang="ko-KR" altLang="en-US" sz="9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</a:t>
            </a:r>
          </a:p>
        </p:txBody>
      </p:sp>
      <p:grpSp>
        <p:nvGrpSpPr>
          <p:cNvPr id="16" name="그룹 13"/>
          <p:cNvGrpSpPr>
            <a:grpSpLocks/>
          </p:cNvGrpSpPr>
          <p:nvPr/>
        </p:nvGrpSpPr>
        <p:grpSpPr bwMode="auto">
          <a:xfrm>
            <a:off x="8785225" y="1739900"/>
            <a:ext cx="333375" cy="152400"/>
            <a:chOff x="8021638" y="4475163"/>
            <a:chExt cx="679450" cy="330200"/>
          </a:xfrm>
        </p:grpSpPr>
        <p:sp>
          <p:nvSpPr>
            <p:cNvPr id="17" name="Rectangle 36"/>
            <p:cNvSpPr>
              <a:spLocks noChangeArrowheads="1"/>
            </p:cNvSpPr>
            <p:nvPr/>
          </p:nvSpPr>
          <p:spPr bwMode="auto">
            <a:xfrm>
              <a:off x="8021638" y="4475163"/>
              <a:ext cx="679450" cy="330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699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550" tIns="41275" rIns="82550" bIns="41275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 defTabSz="739775" latinLnBrk="0">
                <a:defRPr/>
              </a:pPr>
              <a:endParaRPr lang="ko-KR" altLang="en-US" sz="700" b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AutoShape 79"/>
            <p:cNvSpPr>
              <a:spLocks noChangeArrowheads="1"/>
            </p:cNvSpPr>
            <p:nvPr/>
          </p:nvSpPr>
          <p:spPr bwMode="auto">
            <a:xfrm rot="16200000" flipH="1">
              <a:off x="8618059" y="4477510"/>
              <a:ext cx="72230" cy="74417"/>
            </a:xfrm>
            <a:prstGeom prst="rtTriangl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med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7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8721725" y="1654175"/>
            <a:ext cx="957263" cy="342900"/>
          </a:xfrm>
          <a:prstGeom prst="rect">
            <a:avLst/>
          </a:prstGeom>
          <a:noFill/>
          <a:ln w="12699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550" tIns="41275" rIns="82550" bIns="41275" anchor="ctr"/>
          <a:lstStyle>
            <a:lvl1pPr defTabSz="7397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397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397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397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397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397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endParaRPr lang="ko-KR" altLang="en-US" sz="100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9161463" y="1762125"/>
            <a:ext cx="4699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7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</a:t>
            </a:r>
          </a:p>
        </p:txBody>
      </p:sp>
      <p:grpSp>
        <p:nvGrpSpPr>
          <p:cNvPr id="21" name="그룹 23"/>
          <p:cNvGrpSpPr>
            <a:grpSpLocks/>
          </p:cNvGrpSpPr>
          <p:nvPr/>
        </p:nvGrpSpPr>
        <p:grpSpPr bwMode="auto">
          <a:xfrm>
            <a:off x="5810250" y="3384550"/>
            <a:ext cx="1014413" cy="533400"/>
            <a:chOff x="2735868" y="3623310"/>
            <a:chExt cx="681037" cy="330200"/>
          </a:xfrm>
        </p:grpSpPr>
        <p:sp>
          <p:nvSpPr>
            <p:cNvPr id="22" name="Rectangle 39"/>
            <p:cNvSpPr>
              <a:spLocks noChangeArrowheads="1"/>
            </p:cNvSpPr>
            <p:nvPr/>
          </p:nvSpPr>
          <p:spPr bwMode="auto">
            <a:xfrm>
              <a:off x="2735868" y="3623310"/>
              <a:ext cx="681037" cy="330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699">
              <a:solidFill>
                <a:srgbClr val="000000"/>
              </a:solidFill>
              <a:miter lim="800000"/>
              <a:headEnd/>
              <a:tailEnd/>
            </a:ln>
            <a:effectLst/>
            <a:extLst/>
          </p:spPr>
          <p:txBody>
            <a:bodyPr wrap="none" lIns="82550" tIns="41275" rIns="82550" bIns="41275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 defTabSz="739775" latinLnBrk="0">
                <a:defRPr/>
              </a:pPr>
              <a:r>
                <a:rPr lang="ko-KR" altLang="en-US" sz="1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결재 관리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AutoShape 80"/>
            <p:cNvSpPr>
              <a:spLocks noChangeArrowheads="1"/>
            </p:cNvSpPr>
            <p:nvPr/>
          </p:nvSpPr>
          <p:spPr bwMode="auto">
            <a:xfrm rot="16200000" flipH="1">
              <a:off x="3343200" y="3627324"/>
              <a:ext cx="71740" cy="73539"/>
            </a:xfrm>
            <a:prstGeom prst="rtTriangl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med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" name="그룹 28"/>
          <p:cNvGrpSpPr>
            <a:grpSpLocks/>
          </p:cNvGrpSpPr>
          <p:nvPr/>
        </p:nvGrpSpPr>
        <p:grpSpPr bwMode="auto">
          <a:xfrm>
            <a:off x="5810250" y="2173288"/>
            <a:ext cx="1014413" cy="533400"/>
            <a:chOff x="3852157" y="3522119"/>
            <a:chExt cx="681037" cy="330200"/>
          </a:xfrm>
        </p:grpSpPr>
        <p:sp>
          <p:nvSpPr>
            <p:cNvPr id="25" name="Rectangle 39"/>
            <p:cNvSpPr>
              <a:spLocks noChangeArrowheads="1"/>
            </p:cNvSpPr>
            <p:nvPr/>
          </p:nvSpPr>
          <p:spPr bwMode="auto">
            <a:xfrm>
              <a:off x="3852157" y="3522119"/>
              <a:ext cx="681037" cy="330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699">
              <a:solidFill>
                <a:srgbClr val="000000"/>
              </a:solidFill>
              <a:miter lim="800000"/>
              <a:headEnd/>
              <a:tailEnd/>
            </a:ln>
            <a:effectLst/>
            <a:extLst/>
          </p:spPr>
          <p:txBody>
            <a:bodyPr wrap="none" lIns="82550" tIns="41275" rIns="82550" bIns="41275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 defTabSz="739775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공지사항 관리</a:t>
              </a:r>
              <a:endPara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AutoShape 80"/>
            <p:cNvSpPr>
              <a:spLocks noChangeArrowheads="1"/>
            </p:cNvSpPr>
            <p:nvPr/>
          </p:nvSpPr>
          <p:spPr bwMode="auto">
            <a:xfrm rot="16200000" flipH="1">
              <a:off x="4459489" y="3527116"/>
              <a:ext cx="71740" cy="73539"/>
            </a:xfrm>
            <a:prstGeom prst="rtTriangl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med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" name="그룹 31"/>
          <p:cNvGrpSpPr>
            <a:grpSpLocks/>
          </p:cNvGrpSpPr>
          <p:nvPr/>
        </p:nvGrpSpPr>
        <p:grpSpPr bwMode="auto">
          <a:xfrm>
            <a:off x="3871913" y="2547938"/>
            <a:ext cx="1014412" cy="282575"/>
            <a:chOff x="3852157" y="3522119"/>
            <a:chExt cx="681037" cy="330200"/>
          </a:xfrm>
        </p:grpSpPr>
        <p:sp>
          <p:nvSpPr>
            <p:cNvPr id="28" name="Rectangle 39"/>
            <p:cNvSpPr>
              <a:spLocks noChangeArrowheads="1"/>
            </p:cNvSpPr>
            <p:nvPr/>
          </p:nvSpPr>
          <p:spPr bwMode="auto">
            <a:xfrm>
              <a:off x="3852157" y="3522119"/>
              <a:ext cx="681037" cy="330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699">
              <a:solidFill>
                <a:srgbClr val="000000"/>
              </a:solidFill>
              <a:miter lim="800000"/>
              <a:headEnd/>
              <a:tailEnd/>
            </a:ln>
            <a:effectLst/>
            <a:extLst/>
          </p:spPr>
          <p:txBody>
            <a:bodyPr wrap="none" lIns="82550" tIns="41275" rIns="82550" bIns="41275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 defTabSz="739775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근무지 관리</a:t>
              </a:r>
              <a:endPara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AutoShape 80"/>
            <p:cNvSpPr>
              <a:spLocks noChangeArrowheads="1"/>
            </p:cNvSpPr>
            <p:nvPr/>
          </p:nvSpPr>
          <p:spPr bwMode="auto">
            <a:xfrm rot="16200000" flipH="1">
              <a:off x="4459185" y="3527088"/>
              <a:ext cx="72348" cy="73540"/>
            </a:xfrm>
            <a:prstGeom prst="rtTriangl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med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227013" y="5589588"/>
            <a:ext cx="944880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>
            <a:off x="311150" y="5637213"/>
            <a:ext cx="838200" cy="762000"/>
          </a:xfrm>
          <a:prstGeom prst="roundRect">
            <a:avLst>
              <a:gd name="adj" fmla="val 12486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CCCCFF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 wrap="none" lIns="92075" tIns="46038" rIns="92075" bIns="46038" anchor="ctr"/>
          <a:lstStyle/>
          <a:p>
            <a:pPr algn="ctr">
              <a:lnSpc>
                <a:spcPct val="110000"/>
              </a:lnSpc>
              <a:defRPr/>
            </a:pPr>
            <a:r>
              <a:rPr kumimoji="0" lang="ko-KR" altLang="en-US" sz="11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부서</a:t>
            </a:r>
          </a:p>
        </p:txBody>
      </p:sp>
      <p:grpSp>
        <p:nvGrpSpPr>
          <p:cNvPr id="32" name="그룹 84"/>
          <p:cNvGrpSpPr>
            <a:grpSpLocks/>
          </p:cNvGrpSpPr>
          <p:nvPr/>
        </p:nvGrpSpPr>
        <p:grpSpPr bwMode="auto">
          <a:xfrm>
            <a:off x="2233613" y="2724150"/>
            <a:ext cx="1014412" cy="533400"/>
            <a:chOff x="3852157" y="3522119"/>
            <a:chExt cx="681037" cy="330200"/>
          </a:xfrm>
        </p:grpSpPr>
        <p:sp>
          <p:nvSpPr>
            <p:cNvPr id="33" name="Rectangle 39"/>
            <p:cNvSpPr>
              <a:spLocks noChangeArrowheads="1"/>
            </p:cNvSpPr>
            <p:nvPr/>
          </p:nvSpPr>
          <p:spPr bwMode="auto">
            <a:xfrm>
              <a:off x="3852157" y="3522119"/>
              <a:ext cx="681037" cy="330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699">
              <a:solidFill>
                <a:srgbClr val="000000"/>
              </a:solidFill>
              <a:miter lim="800000"/>
              <a:headEnd/>
              <a:tailEnd/>
            </a:ln>
            <a:effectLst/>
            <a:extLst/>
          </p:spPr>
          <p:txBody>
            <a:bodyPr wrap="none" lIns="82550" tIns="41275" rIns="82550" bIns="41275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 defTabSz="739775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회의실 관리</a:t>
              </a:r>
              <a:endPara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AutoShape 80"/>
            <p:cNvSpPr>
              <a:spLocks noChangeArrowheads="1"/>
            </p:cNvSpPr>
            <p:nvPr/>
          </p:nvSpPr>
          <p:spPr bwMode="auto">
            <a:xfrm rot="16200000" flipH="1">
              <a:off x="4459489" y="3527116"/>
              <a:ext cx="71740" cy="73540"/>
            </a:xfrm>
            <a:prstGeom prst="rtTriangl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med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5" name="그룹 31"/>
          <p:cNvGrpSpPr>
            <a:grpSpLocks/>
          </p:cNvGrpSpPr>
          <p:nvPr/>
        </p:nvGrpSpPr>
        <p:grpSpPr bwMode="auto">
          <a:xfrm>
            <a:off x="3879850" y="2887663"/>
            <a:ext cx="1014413" cy="280987"/>
            <a:chOff x="3852157" y="3522119"/>
            <a:chExt cx="681037" cy="330200"/>
          </a:xfrm>
        </p:grpSpPr>
        <p:sp>
          <p:nvSpPr>
            <p:cNvPr id="36" name="Rectangle 39"/>
            <p:cNvSpPr>
              <a:spLocks noChangeArrowheads="1"/>
            </p:cNvSpPr>
            <p:nvPr/>
          </p:nvSpPr>
          <p:spPr bwMode="auto">
            <a:xfrm>
              <a:off x="3852157" y="3522119"/>
              <a:ext cx="681037" cy="330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699">
              <a:solidFill>
                <a:srgbClr val="000000"/>
              </a:solidFill>
              <a:miter lim="800000"/>
              <a:headEnd/>
              <a:tailEnd/>
            </a:ln>
            <a:effectLst/>
            <a:extLst/>
          </p:spPr>
          <p:txBody>
            <a:bodyPr wrap="none" lIns="82550" tIns="41275" rIns="82550" bIns="41275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 defTabSz="739775" latinLnBrk="0">
                <a:defRPr/>
              </a:pPr>
              <a:r>
                <a:rPr lang="ko-KR" altLang="en-US" sz="1000" dirty="0" err="1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대여장소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관리</a:t>
              </a:r>
              <a:endPara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AutoShape 80"/>
            <p:cNvSpPr>
              <a:spLocks noChangeArrowheads="1"/>
            </p:cNvSpPr>
            <p:nvPr/>
          </p:nvSpPr>
          <p:spPr bwMode="auto">
            <a:xfrm rot="16200000" flipH="1">
              <a:off x="4458980" y="3527324"/>
              <a:ext cx="72757" cy="73539"/>
            </a:xfrm>
            <a:prstGeom prst="rtTriangl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med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8" name="그룹 31"/>
          <p:cNvGrpSpPr>
            <a:grpSpLocks/>
          </p:cNvGrpSpPr>
          <p:nvPr/>
        </p:nvGrpSpPr>
        <p:grpSpPr bwMode="auto">
          <a:xfrm>
            <a:off x="3890963" y="3238500"/>
            <a:ext cx="1014412" cy="282575"/>
            <a:chOff x="3852157" y="3522119"/>
            <a:chExt cx="681037" cy="330200"/>
          </a:xfrm>
        </p:grpSpPr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3852157" y="3522119"/>
              <a:ext cx="681037" cy="330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699">
              <a:solidFill>
                <a:srgbClr val="000000"/>
              </a:solidFill>
              <a:miter lim="800000"/>
              <a:headEnd/>
              <a:tailEnd/>
            </a:ln>
            <a:effectLst/>
            <a:extLst/>
          </p:spPr>
          <p:txBody>
            <a:bodyPr wrap="none" lIns="82550" tIns="41275" rIns="82550" bIns="41275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 defTabSz="739775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기자재 관리</a:t>
              </a:r>
              <a:endPara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AutoShape 80"/>
            <p:cNvSpPr>
              <a:spLocks noChangeArrowheads="1"/>
            </p:cNvSpPr>
            <p:nvPr/>
          </p:nvSpPr>
          <p:spPr bwMode="auto">
            <a:xfrm rot="16200000" flipH="1">
              <a:off x="4459185" y="3527088"/>
              <a:ext cx="72347" cy="73540"/>
            </a:xfrm>
            <a:prstGeom prst="rtTriangl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med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1" name="그룹 31"/>
          <p:cNvGrpSpPr>
            <a:grpSpLocks/>
          </p:cNvGrpSpPr>
          <p:nvPr/>
        </p:nvGrpSpPr>
        <p:grpSpPr bwMode="auto">
          <a:xfrm>
            <a:off x="4478338" y="4257675"/>
            <a:ext cx="1014412" cy="533400"/>
            <a:chOff x="3852157" y="3308544"/>
            <a:chExt cx="681037" cy="330200"/>
          </a:xfrm>
        </p:grpSpPr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3852157" y="3308544"/>
              <a:ext cx="681037" cy="330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699">
              <a:solidFill>
                <a:srgbClr val="000000"/>
              </a:solidFill>
              <a:miter lim="800000"/>
              <a:headEnd/>
              <a:tailEnd/>
            </a:ln>
            <a:effectLst/>
            <a:extLst/>
          </p:spPr>
          <p:txBody>
            <a:bodyPr wrap="none" lIns="82550" tIns="41275" rIns="82550" bIns="41275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 defTabSz="739775" latinLnBrk="0">
                <a:defRPr/>
              </a:pPr>
              <a:r>
                <a:rPr lang="ko-KR" altLang="en-US" sz="1000" dirty="0" smtClean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회의실</a:t>
              </a:r>
              <a:endParaRPr lang="en-US" altLang="ko-KR" sz="10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defTabSz="739775" latinLnBrk="0">
                <a:defRPr/>
              </a:pPr>
              <a:r>
                <a:rPr lang="ko-KR" altLang="en-US" sz="1000" dirty="0" smtClean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예약 관리</a:t>
              </a:r>
              <a:endPara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AutoShape 80"/>
            <p:cNvSpPr>
              <a:spLocks noChangeArrowheads="1"/>
            </p:cNvSpPr>
            <p:nvPr/>
          </p:nvSpPr>
          <p:spPr bwMode="auto">
            <a:xfrm rot="16200000" flipH="1">
              <a:off x="4459489" y="3526795"/>
              <a:ext cx="71740" cy="73540"/>
            </a:xfrm>
            <a:prstGeom prst="rtTriangl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med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4" name="그룹 31"/>
          <p:cNvGrpSpPr>
            <a:grpSpLocks/>
          </p:cNvGrpSpPr>
          <p:nvPr/>
        </p:nvGrpSpPr>
        <p:grpSpPr bwMode="auto">
          <a:xfrm>
            <a:off x="7256463" y="5756275"/>
            <a:ext cx="1014412" cy="533400"/>
            <a:chOff x="3852157" y="3522119"/>
            <a:chExt cx="681037" cy="330200"/>
          </a:xfrm>
        </p:grpSpPr>
        <p:sp>
          <p:nvSpPr>
            <p:cNvPr id="45" name="Rectangle 39"/>
            <p:cNvSpPr>
              <a:spLocks noChangeArrowheads="1"/>
            </p:cNvSpPr>
            <p:nvPr/>
          </p:nvSpPr>
          <p:spPr bwMode="auto">
            <a:xfrm>
              <a:off x="3852157" y="3522119"/>
              <a:ext cx="681037" cy="330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699">
              <a:solidFill>
                <a:srgbClr val="000000"/>
              </a:solidFill>
              <a:miter lim="800000"/>
              <a:headEnd/>
              <a:tailEnd/>
            </a:ln>
            <a:effectLst/>
            <a:extLst/>
          </p:spPr>
          <p:txBody>
            <a:bodyPr wrap="none" lIns="82550" tIns="41275" rIns="82550" bIns="41275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 defTabSz="739775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비용 처리</a:t>
              </a:r>
              <a:endPara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AutoShape 80"/>
            <p:cNvSpPr>
              <a:spLocks noChangeArrowheads="1"/>
            </p:cNvSpPr>
            <p:nvPr/>
          </p:nvSpPr>
          <p:spPr bwMode="auto">
            <a:xfrm rot="16200000" flipH="1">
              <a:off x="4459489" y="3527116"/>
              <a:ext cx="71740" cy="73540"/>
            </a:xfrm>
            <a:prstGeom prst="rtTriangl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med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47" name="직선 화살표 연결선 46"/>
          <p:cNvCxnSpPr>
            <a:stCxn id="33" idx="3"/>
            <a:endCxn id="28" idx="1"/>
          </p:cNvCxnSpPr>
          <p:nvPr/>
        </p:nvCxnSpPr>
        <p:spPr>
          <a:xfrm flipV="1">
            <a:off x="3248025" y="2689225"/>
            <a:ext cx="623888" cy="301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36" idx="1"/>
          </p:cNvCxnSpPr>
          <p:nvPr/>
        </p:nvCxnSpPr>
        <p:spPr>
          <a:xfrm>
            <a:off x="3303588" y="2994025"/>
            <a:ext cx="576262" cy="3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3" idx="3"/>
            <a:endCxn id="39" idx="1"/>
          </p:cNvCxnSpPr>
          <p:nvPr/>
        </p:nvCxnSpPr>
        <p:spPr>
          <a:xfrm>
            <a:off x="3248025" y="2990850"/>
            <a:ext cx="642938" cy="38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58" idx="3"/>
            <a:endCxn id="42" idx="1"/>
          </p:cNvCxnSpPr>
          <p:nvPr/>
        </p:nvCxnSpPr>
        <p:spPr>
          <a:xfrm flipV="1">
            <a:off x="2654300" y="4524375"/>
            <a:ext cx="1824038" cy="45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2" idx="3"/>
            <a:endCxn id="22" idx="1"/>
          </p:cNvCxnSpPr>
          <p:nvPr/>
        </p:nvCxnSpPr>
        <p:spPr>
          <a:xfrm flipV="1">
            <a:off x="5492750" y="3651250"/>
            <a:ext cx="317500" cy="8731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22" idx="3"/>
            <a:endCxn id="45" idx="0"/>
          </p:cNvCxnSpPr>
          <p:nvPr/>
        </p:nvCxnSpPr>
        <p:spPr>
          <a:xfrm>
            <a:off x="6824663" y="3651250"/>
            <a:ext cx="939800" cy="2105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33" idx="2"/>
            <a:endCxn id="42" idx="0"/>
          </p:cNvCxnSpPr>
          <p:nvPr/>
        </p:nvCxnSpPr>
        <p:spPr>
          <a:xfrm rot="16200000" flipH="1">
            <a:off x="3362325" y="2635250"/>
            <a:ext cx="1000125" cy="2244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4521200" y="4184650"/>
            <a:ext cx="941388" cy="600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273925" y="5578475"/>
            <a:ext cx="941388" cy="827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244725" y="2578100"/>
            <a:ext cx="941388" cy="827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7" name="그룹 31"/>
          <p:cNvGrpSpPr>
            <a:grpSpLocks/>
          </p:cNvGrpSpPr>
          <p:nvPr/>
        </p:nvGrpSpPr>
        <p:grpSpPr bwMode="auto">
          <a:xfrm>
            <a:off x="1639888" y="4710113"/>
            <a:ext cx="1014412" cy="533400"/>
            <a:chOff x="3852158" y="3522119"/>
            <a:chExt cx="681037" cy="330200"/>
          </a:xfrm>
        </p:grpSpPr>
        <p:sp>
          <p:nvSpPr>
            <p:cNvPr id="58" name="Rectangle 39"/>
            <p:cNvSpPr>
              <a:spLocks noChangeArrowheads="1"/>
            </p:cNvSpPr>
            <p:nvPr/>
          </p:nvSpPr>
          <p:spPr bwMode="auto">
            <a:xfrm>
              <a:off x="3852158" y="3522119"/>
              <a:ext cx="681037" cy="330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699">
              <a:solidFill>
                <a:srgbClr val="000000"/>
              </a:solidFill>
              <a:miter lim="800000"/>
              <a:headEnd/>
              <a:tailEnd/>
            </a:ln>
            <a:effectLst/>
            <a:extLst/>
          </p:spPr>
          <p:txBody>
            <a:bodyPr wrap="none" lIns="82550" tIns="41275" rIns="82550" bIns="41275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 defTabSz="739775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관리</a:t>
              </a:r>
              <a:endPara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AutoShape 80"/>
            <p:cNvSpPr>
              <a:spLocks noChangeArrowheads="1"/>
            </p:cNvSpPr>
            <p:nvPr/>
          </p:nvSpPr>
          <p:spPr bwMode="auto">
            <a:xfrm rot="16200000" flipH="1">
              <a:off x="4459490" y="3527116"/>
              <a:ext cx="71740" cy="73540"/>
            </a:xfrm>
            <a:prstGeom prst="rtTriangl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med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60" name="직선 화살표 연결선 59"/>
          <p:cNvCxnSpPr>
            <a:stCxn id="58" idx="3"/>
            <a:endCxn id="62" idx="1"/>
          </p:cNvCxnSpPr>
          <p:nvPr/>
        </p:nvCxnSpPr>
        <p:spPr>
          <a:xfrm>
            <a:off x="2654300" y="4976813"/>
            <a:ext cx="1824038" cy="201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그룹 31"/>
          <p:cNvGrpSpPr>
            <a:grpSpLocks/>
          </p:cNvGrpSpPr>
          <p:nvPr/>
        </p:nvGrpSpPr>
        <p:grpSpPr bwMode="auto">
          <a:xfrm>
            <a:off x="4478338" y="4911725"/>
            <a:ext cx="1014412" cy="533400"/>
            <a:chOff x="3852158" y="3522119"/>
            <a:chExt cx="681037" cy="330200"/>
          </a:xfrm>
        </p:grpSpPr>
        <p:sp>
          <p:nvSpPr>
            <p:cNvPr id="62" name="Rectangle 39"/>
            <p:cNvSpPr>
              <a:spLocks noChangeArrowheads="1"/>
            </p:cNvSpPr>
            <p:nvPr/>
          </p:nvSpPr>
          <p:spPr bwMode="auto">
            <a:xfrm>
              <a:off x="3852158" y="3522119"/>
              <a:ext cx="681037" cy="330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699">
              <a:solidFill>
                <a:srgbClr val="000000"/>
              </a:solidFill>
              <a:miter lim="800000"/>
              <a:headEnd/>
              <a:tailEnd/>
            </a:ln>
            <a:effectLst/>
            <a:extLst/>
          </p:spPr>
          <p:txBody>
            <a:bodyPr wrap="none" lIns="82550" tIns="41275" rIns="82550" bIns="41275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 defTabSz="739775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</a:t>
              </a:r>
              <a:endParaRPr lang="en-US" altLang="ko-KR" sz="10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defTabSz="739775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예약 조회</a:t>
              </a:r>
              <a:endPara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AutoShape 80"/>
            <p:cNvSpPr>
              <a:spLocks noChangeArrowheads="1"/>
            </p:cNvSpPr>
            <p:nvPr/>
          </p:nvSpPr>
          <p:spPr bwMode="auto">
            <a:xfrm rot="16200000" flipH="1">
              <a:off x="4459490" y="3527116"/>
              <a:ext cx="71740" cy="73540"/>
            </a:xfrm>
            <a:prstGeom prst="rtTriangl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med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Arial" charset="0"/>
                  <a:ea typeface="가는각진제목체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4" name="타원 63"/>
          <p:cNvSpPr/>
          <p:nvPr/>
        </p:nvSpPr>
        <p:spPr>
          <a:xfrm>
            <a:off x="4543425" y="4916488"/>
            <a:ext cx="941388" cy="600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7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3283271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비즈니스 프로세스 다이어그램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TextBox 182"/>
          <p:cNvSpPr txBox="1">
            <a:spLocks noChangeArrowheads="1"/>
          </p:cNvSpPr>
          <p:nvPr/>
        </p:nvSpPr>
        <p:spPr bwMode="auto">
          <a:xfrm>
            <a:off x="179388" y="623143"/>
            <a:ext cx="3406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회의실 예약 관리</a:t>
            </a:r>
          </a:p>
        </p:txBody>
      </p:sp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300038" y="942230"/>
            <a:ext cx="8648700" cy="5259078"/>
          </a:xfrm>
          <a:prstGeom prst="rect">
            <a:avLst/>
          </a:prstGeom>
          <a:noFill/>
          <a:ln w="127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Line 6"/>
          <p:cNvSpPr>
            <a:spLocks noChangeShapeType="1"/>
          </p:cNvSpPr>
          <p:nvPr/>
        </p:nvSpPr>
        <p:spPr bwMode="auto">
          <a:xfrm>
            <a:off x="5421313" y="954930"/>
            <a:ext cx="0" cy="57594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Line 7"/>
          <p:cNvSpPr>
            <a:spLocks noChangeShapeType="1"/>
          </p:cNvSpPr>
          <p:nvPr/>
        </p:nvSpPr>
        <p:spPr bwMode="auto">
          <a:xfrm flipV="1">
            <a:off x="311150" y="1288305"/>
            <a:ext cx="8648700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944688" y="981918"/>
            <a:ext cx="19240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191" tIns="61096" rIns="122191" bIns="61096">
            <a:spAutoFit/>
          </a:bodyPr>
          <a:lstStyle>
            <a:lvl1pPr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ko-KR" altLang="en-US" sz="1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  <p:sp>
        <p:nvSpPr>
          <p:cNvPr id="70" name="Text Box 9"/>
          <p:cNvSpPr txBox="1">
            <a:spLocks noChangeArrowheads="1"/>
          </p:cNvSpPr>
          <p:nvPr/>
        </p:nvSpPr>
        <p:spPr bwMode="auto">
          <a:xfrm>
            <a:off x="5176838" y="981918"/>
            <a:ext cx="21240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191" tIns="61096" rIns="122191" bIns="61096">
            <a:spAutoFit/>
          </a:bodyPr>
          <a:lstStyle>
            <a:lvl1pPr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ko-KR" altLang="en-US" sz="1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결재자</a:t>
            </a:r>
          </a:p>
        </p:txBody>
      </p:sp>
      <p:sp>
        <p:nvSpPr>
          <p:cNvPr id="71" name="Text Box 10"/>
          <p:cNvSpPr txBox="1">
            <a:spLocks noChangeArrowheads="1"/>
          </p:cNvSpPr>
          <p:nvPr/>
        </p:nvSpPr>
        <p:spPr bwMode="auto">
          <a:xfrm>
            <a:off x="6956425" y="993030"/>
            <a:ext cx="21240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191" tIns="61096" rIns="122191" bIns="61096">
            <a:spAutoFit/>
          </a:bodyPr>
          <a:lstStyle>
            <a:lvl1pPr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ko-KR" altLang="en-US" sz="1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</a:p>
        </p:txBody>
      </p:sp>
      <p:sp>
        <p:nvSpPr>
          <p:cNvPr id="72" name="Line 11"/>
          <p:cNvSpPr>
            <a:spLocks noChangeShapeType="1"/>
          </p:cNvSpPr>
          <p:nvPr/>
        </p:nvSpPr>
        <p:spPr bwMode="auto">
          <a:xfrm>
            <a:off x="7113588" y="981918"/>
            <a:ext cx="0" cy="57594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627063" y="1926480"/>
            <a:ext cx="228600" cy="2508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68415" tIns="34208" rIns="68415" bIns="34208" anchor="ctr"/>
          <a:lstStyle/>
          <a:p>
            <a:pPr algn="ctr" defTabSz="68421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</a:t>
            </a:r>
            <a:endParaRPr kumimoji="0" lang="ko-KR" altLang="en-US" sz="6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2162175" y="1862980"/>
            <a:ext cx="954088" cy="3794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가능 검색</a:t>
            </a:r>
          </a:p>
        </p:txBody>
      </p:sp>
      <p:sp>
        <p:nvSpPr>
          <p:cNvPr id="75" name="AutoShape 14"/>
          <p:cNvSpPr>
            <a:spLocks noChangeArrowheads="1"/>
          </p:cNvSpPr>
          <p:nvPr/>
        </p:nvSpPr>
        <p:spPr bwMode="auto">
          <a:xfrm>
            <a:off x="2163763" y="2815480"/>
            <a:ext cx="954087" cy="3794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현황 확인</a:t>
            </a:r>
          </a:p>
        </p:txBody>
      </p:sp>
      <p:sp>
        <p:nvSpPr>
          <p:cNvPr id="76" name="AutoShape 14"/>
          <p:cNvSpPr>
            <a:spLocks noChangeArrowheads="1"/>
          </p:cNvSpPr>
          <p:nvPr/>
        </p:nvSpPr>
        <p:spPr bwMode="auto">
          <a:xfrm>
            <a:off x="3438525" y="2815480"/>
            <a:ext cx="954088" cy="3794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신청</a:t>
            </a:r>
            <a:endParaRPr kumimoji="0"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입력</a:t>
            </a:r>
          </a:p>
        </p:txBody>
      </p:sp>
      <p:sp>
        <p:nvSpPr>
          <p:cNvPr id="77" name="AutoShape 15"/>
          <p:cNvSpPr>
            <a:spLocks noChangeArrowheads="1"/>
          </p:cNvSpPr>
          <p:nvPr/>
        </p:nvSpPr>
        <p:spPr bwMode="auto">
          <a:xfrm>
            <a:off x="5783263" y="3574305"/>
            <a:ext cx="1011237" cy="42862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신청내용 </a:t>
            </a:r>
            <a:r>
              <a:rPr kumimoji="0"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  <a:r>
              <a:rPr kumimoji="0"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</a:t>
            </a:r>
            <a:r>
              <a:rPr kumimoji="0"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]</a:t>
            </a: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</a:p>
        </p:txBody>
      </p:sp>
      <p:sp>
        <p:nvSpPr>
          <p:cNvPr id="78" name="AutoShape 15"/>
          <p:cNvSpPr>
            <a:spLocks noChangeArrowheads="1"/>
          </p:cNvSpPr>
          <p:nvPr/>
        </p:nvSpPr>
        <p:spPr bwMode="auto">
          <a:xfrm>
            <a:off x="7580313" y="3580655"/>
            <a:ext cx="1011237" cy="42862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신청내용 </a:t>
            </a:r>
            <a:r>
              <a:rPr kumimoji="0"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  <a:r>
              <a:rPr kumimoji="0"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</a:t>
            </a:r>
            <a:r>
              <a:rPr kumimoji="0"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]</a:t>
            </a: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</a:p>
        </p:txBody>
      </p:sp>
      <p:cxnSp>
        <p:nvCxnSpPr>
          <p:cNvPr id="79" name="꺾인 연결선 78"/>
          <p:cNvCxnSpPr>
            <a:stCxn id="78" idx="0"/>
            <a:endCxn id="76" idx="0"/>
          </p:cNvCxnSpPr>
          <p:nvPr/>
        </p:nvCxnSpPr>
        <p:spPr>
          <a:xfrm rot="16200000" flipV="1">
            <a:off x="5618956" y="1112887"/>
            <a:ext cx="765175" cy="4170362"/>
          </a:xfrm>
          <a:prstGeom prst="bentConnector3">
            <a:avLst>
              <a:gd name="adj1" fmla="val 1298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77" idx="0"/>
            <a:endCxn id="76" idx="3"/>
          </p:cNvCxnSpPr>
          <p:nvPr/>
        </p:nvCxnSpPr>
        <p:spPr>
          <a:xfrm rot="16200000" flipV="1">
            <a:off x="5056981" y="2341612"/>
            <a:ext cx="568325" cy="18970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6" idx="2"/>
            <a:endCxn id="88" idx="0"/>
          </p:cNvCxnSpPr>
          <p:nvPr/>
        </p:nvCxnSpPr>
        <p:spPr>
          <a:xfrm flipH="1">
            <a:off x="3911600" y="3194893"/>
            <a:ext cx="4763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4" idx="2"/>
            <a:endCxn id="75" idx="0"/>
          </p:cNvCxnSpPr>
          <p:nvPr/>
        </p:nvCxnSpPr>
        <p:spPr>
          <a:xfrm>
            <a:off x="2640013" y="2242393"/>
            <a:ext cx="1587" cy="5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3"/>
            <a:endCxn id="76" idx="1"/>
          </p:cNvCxnSpPr>
          <p:nvPr/>
        </p:nvCxnSpPr>
        <p:spPr>
          <a:xfrm>
            <a:off x="3117850" y="3005980"/>
            <a:ext cx="320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 Box 18"/>
          <p:cNvSpPr txBox="1">
            <a:spLocks noChangeArrowheads="1"/>
          </p:cNvSpPr>
          <p:nvPr/>
        </p:nvSpPr>
        <p:spPr bwMode="auto">
          <a:xfrm>
            <a:off x="5789613" y="2734518"/>
            <a:ext cx="511644" cy="20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3" tIns="45712" rIns="91423" bIns="45712">
            <a:spAutoFit/>
          </a:bodyPr>
          <a:lstStyle>
            <a:lvl1pPr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700">
                <a:latin typeface="나눔스퀘어" panose="020B0600000101010101" pitchFamily="50" charset="-127"/>
                <a:ea typeface="나눔스퀘어" panose="020B0600000101010101" pitchFamily="50" charset="-127"/>
              </a:rPr>
              <a:t>결재반려</a:t>
            </a:r>
          </a:p>
        </p:txBody>
      </p:sp>
      <p:sp>
        <p:nvSpPr>
          <p:cNvPr id="85" name="Text Box 18"/>
          <p:cNvSpPr txBox="1">
            <a:spLocks noChangeArrowheads="1"/>
          </p:cNvSpPr>
          <p:nvPr/>
        </p:nvSpPr>
        <p:spPr bwMode="auto">
          <a:xfrm>
            <a:off x="7543800" y="2223343"/>
            <a:ext cx="511644" cy="20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3" tIns="45712" rIns="91423" bIns="45712">
            <a:spAutoFit/>
          </a:bodyPr>
          <a:lstStyle>
            <a:lvl1pPr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700">
                <a:latin typeface="나눔스퀘어" panose="020B0600000101010101" pitchFamily="50" charset="-127"/>
                <a:ea typeface="나눔스퀘어" panose="020B0600000101010101" pitchFamily="50" charset="-127"/>
              </a:rPr>
              <a:t>결재반려</a:t>
            </a:r>
          </a:p>
        </p:txBody>
      </p:sp>
      <p:sp>
        <p:nvSpPr>
          <p:cNvPr id="86" name="Text Box 21"/>
          <p:cNvSpPr txBox="1">
            <a:spLocks noChangeArrowheads="1"/>
          </p:cNvSpPr>
          <p:nvPr/>
        </p:nvSpPr>
        <p:spPr bwMode="auto">
          <a:xfrm>
            <a:off x="8047038" y="4239468"/>
            <a:ext cx="511644" cy="20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3" tIns="45712" rIns="91423" bIns="45712">
            <a:spAutoFit/>
          </a:bodyPr>
          <a:lstStyle>
            <a:lvl1pPr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700">
                <a:latin typeface="나눔스퀘어" panose="020B0600000101010101" pitchFamily="50" charset="-127"/>
                <a:ea typeface="나눔스퀘어" panose="020B0600000101010101" pitchFamily="50" charset="-127"/>
              </a:rPr>
              <a:t>결재승인</a:t>
            </a:r>
          </a:p>
        </p:txBody>
      </p:sp>
      <p:sp>
        <p:nvSpPr>
          <p:cNvPr id="87" name="Text Box 21"/>
          <p:cNvSpPr txBox="1">
            <a:spLocks noChangeArrowheads="1"/>
          </p:cNvSpPr>
          <p:nvPr/>
        </p:nvSpPr>
        <p:spPr bwMode="auto">
          <a:xfrm>
            <a:off x="6956425" y="3580655"/>
            <a:ext cx="6619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>
            <a:spAutoFit/>
          </a:bodyPr>
          <a:lstStyle>
            <a:lvl1pPr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700">
                <a:latin typeface="나눔스퀘어" panose="020B0600000101010101" pitchFamily="50" charset="-127"/>
                <a:ea typeface="나눔스퀘어" panose="020B0600000101010101" pitchFamily="50" charset="-127"/>
              </a:rPr>
              <a:t>결재승인</a:t>
            </a:r>
          </a:p>
        </p:txBody>
      </p:sp>
      <p:sp>
        <p:nvSpPr>
          <p:cNvPr id="88" name="AutoShape 15"/>
          <p:cNvSpPr>
            <a:spLocks noChangeArrowheads="1"/>
          </p:cNvSpPr>
          <p:nvPr/>
        </p:nvSpPr>
        <p:spPr bwMode="auto">
          <a:xfrm>
            <a:off x="3406775" y="3575893"/>
            <a:ext cx="1011238" cy="42862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요청</a:t>
            </a:r>
            <a:endParaRPr kumimoji="0"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(8</a:t>
            </a: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이상</a:t>
            </a:r>
            <a:r>
              <a:rPr kumimoji="0"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9" name="직선 화살표 연결선 88"/>
          <p:cNvCxnSpPr>
            <a:stCxn id="77" idx="3"/>
            <a:endCxn id="78" idx="1"/>
          </p:cNvCxnSpPr>
          <p:nvPr/>
        </p:nvCxnSpPr>
        <p:spPr>
          <a:xfrm>
            <a:off x="6794500" y="3788618"/>
            <a:ext cx="785813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8" idx="3"/>
            <a:endCxn id="77" idx="1"/>
          </p:cNvCxnSpPr>
          <p:nvPr/>
        </p:nvCxnSpPr>
        <p:spPr>
          <a:xfrm flipV="1">
            <a:off x="4418013" y="3788618"/>
            <a:ext cx="1365250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17"/>
          <p:cNvSpPr>
            <a:spLocks noChangeArrowheads="1"/>
          </p:cNvSpPr>
          <p:nvPr/>
        </p:nvSpPr>
        <p:spPr bwMode="auto">
          <a:xfrm>
            <a:off x="6246813" y="5528518"/>
            <a:ext cx="204787" cy="2079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68415" tIns="34208" rIns="68415" bIns="34208" anchor="ctr"/>
          <a:lstStyle/>
          <a:p>
            <a:pPr algn="ctr" defTabSz="68421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</a:t>
            </a:r>
          </a:p>
        </p:txBody>
      </p:sp>
      <p:cxnSp>
        <p:nvCxnSpPr>
          <p:cNvPr id="92" name="직선 화살표 연결선 91"/>
          <p:cNvCxnSpPr>
            <a:stCxn id="97" idx="2"/>
            <a:endCxn id="91" idx="0"/>
          </p:cNvCxnSpPr>
          <p:nvPr/>
        </p:nvCxnSpPr>
        <p:spPr>
          <a:xfrm>
            <a:off x="6348413" y="5209430"/>
            <a:ext cx="0" cy="319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 Box 21"/>
          <p:cNvSpPr txBox="1">
            <a:spLocks noChangeArrowheads="1"/>
          </p:cNvSpPr>
          <p:nvPr/>
        </p:nvSpPr>
        <p:spPr bwMode="auto">
          <a:xfrm>
            <a:off x="4684713" y="4139455"/>
            <a:ext cx="566146" cy="20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3" tIns="45712" rIns="91423" bIns="45712">
            <a:spAutoFit/>
          </a:bodyPr>
          <a:lstStyle>
            <a:lvl1pPr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en-US" altLang="ko-KR" sz="70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kumimoji="0" lang="ko-KR" altLang="en-US" sz="70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시간이하</a:t>
            </a:r>
          </a:p>
        </p:txBody>
      </p:sp>
      <p:cxnSp>
        <p:nvCxnSpPr>
          <p:cNvPr id="94" name="꺾인 연결선 93"/>
          <p:cNvCxnSpPr>
            <a:stCxn id="78" idx="2"/>
            <a:endCxn id="97" idx="3"/>
          </p:cNvCxnSpPr>
          <p:nvPr/>
        </p:nvCxnSpPr>
        <p:spPr>
          <a:xfrm rot="5400000">
            <a:off x="6951663" y="3883867"/>
            <a:ext cx="1009650" cy="1260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 Box 21"/>
          <p:cNvSpPr txBox="1">
            <a:spLocks noChangeArrowheads="1"/>
          </p:cNvSpPr>
          <p:nvPr/>
        </p:nvSpPr>
        <p:spPr bwMode="auto">
          <a:xfrm>
            <a:off x="4684713" y="3577480"/>
            <a:ext cx="566146" cy="20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3" tIns="45712" rIns="91423" bIns="45712">
            <a:spAutoFit/>
          </a:bodyPr>
          <a:lstStyle>
            <a:lvl1pPr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en-US" altLang="ko-KR" sz="70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kumimoji="0" lang="ko-KR" altLang="en-US" sz="70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시간이상</a:t>
            </a:r>
          </a:p>
        </p:txBody>
      </p:sp>
      <p:cxnSp>
        <p:nvCxnSpPr>
          <p:cNvPr id="96" name="꺾인 연결선 95"/>
          <p:cNvCxnSpPr>
            <a:stCxn id="88" idx="2"/>
            <a:endCxn id="97" idx="0"/>
          </p:cNvCxnSpPr>
          <p:nvPr/>
        </p:nvCxnSpPr>
        <p:spPr>
          <a:xfrm rot="16200000" flipH="1">
            <a:off x="4717257" y="3198861"/>
            <a:ext cx="825500" cy="2436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AutoShape 14"/>
          <p:cNvSpPr>
            <a:spLocks noChangeArrowheads="1"/>
          </p:cNvSpPr>
          <p:nvPr/>
        </p:nvSpPr>
        <p:spPr bwMode="auto">
          <a:xfrm>
            <a:off x="5872163" y="4830018"/>
            <a:ext cx="954087" cy="37941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완료</a:t>
            </a:r>
          </a:p>
        </p:txBody>
      </p:sp>
      <p:cxnSp>
        <p:nvCxnSpPr>
          <p:cNvPr id="98" name="직선 화살표 연결선 97"/>
          <p:cNvCxnSpPr>
            <a:stCxn id="73" idx="6"/>
            <a:endCxn id="74" idx="1"/>
          </p:cNvCxnSpPr>
          <p:nvPr/>
        </p:nvCxnSpPr>
        <p:spPr>
          <a:xfrm>
            <a:off x="855663" y="2051893"/>
            <a:ext cx="1306512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Oval 20"/>
          <p:cNvSpPr>
            <a:spLocks noChangeArrowheads="1"/>
          </p:cNvSpPr>
          <p:nvPr/>
        </p:nvSpPr>
        <p:spPr bwMode="auto">
          <a:xfrm>
            <a:off x="641350" y="2899618"/>
            <a:ext cx="228600" cy="2508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68415" tIns="34208" rIns="68415" bIns="34208" anchor="ctr"/>
          <a:lstStyle/>
          <a:p>
            <a:pPr algn="ctr" defTabSz="68421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</a:t>
            </a:r>
            <a:endParaRPr kumimoji="0" lang="ko-KR" altLang="en-US" sz="6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0" name="직선 화살표 연결선 99"/>
          <p:cNvCxnSpPr>
            <a:stCxn id="99" idx="6"/>
            <a:endCxn id="75" idx="1"/>
          </p:cNvCxnSpPr>
          <p:nvPr/>
        </p:nvCxnSpPr>
        <p:spPr>
          <a:xfrm flipV="1">
            <a:off x="869950" y="3005980"/>
            <a:ext cx="129381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40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3283271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비즈니스 프로세스 다이어그램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182"/>
          <p:cNvSpPr txBox="1">
            <a:spLocks noChangeArrowheads="1"/>
          </p:cNvSpPr>
          <p:nvPr/>
        </p:nvSpPr>
        <p:spPr bwMode="auto">
          <a:xfrm>
            <a:off x="179388" y="646845"/>
            <a:ext cx="3117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예약 조회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00038" y="981918"/>
            <a:ext cx="8648700" cy="5183386"/>
          </a:xfrm>
          <a:prstGeom prst="rect">
            <a:avLst/>
          </a:prstGeom>
          <a:noFill/>
          <a:ln w="127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311150" y="1327993"/>
            <a:ext cx="8648700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673475" y="1029543"/>
            <a:ext cx="19240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191" tIns="61096" rIns="122191" bIns="61096">
            <a:spAutoFit/>
          </a:bodyPr>
          <a:lstStyle>
            <a:lvl1pPr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ko-KR" altLang="en-US" sz="1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  <p:sp>
        <p:nvSpPr>
          <p:cNvPr id="7" name="Oval 20"/>
          <p:cNvSpPr>
            <a:spLocks noChangeArrowheads="1"/>
          </p:cNvSpPr>
          <p:nvPr/>
        </p:nvSpPr>
        <p:spPr bwMode="auto">
          <a:xfrm>
            <a:off x="992188" y="1713756"/>
            <a:ext cx="228600" cy="2508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68415" tIns="34208" rIns="68415" bIns="34208" anchor="ctr"/>
          <a:lstStyle/>
          <a:p>
            <a:pPr algn="ctr" defTabSz="68421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</a:t>
            </a:r>
            <a:endParaRPr kumimoji="0" lang="ko-KR" altLang="en-US" sz="6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AutoShape 53"/>
          <p:cNvCxnSpPr>
            <a:cxnSpLocks noChangeShapeType="1"/>
            <a:stCxn id="7" idx="6"/>
            <a:endCxn id="11" idx="1"/>
          </p:cNvCxnSpPr>
          <p:nvPr/>
        </p:nvCxnSpPr>
        <p:spPr bwMode="auto">
          <a:xfrm>
            <a:off x="1220788" y="1839168"/>
            <a:ext cx="762000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AutoShape 14"/>
          <p:cNvSpPr>
            <a:spLocks noChangeArrowheads="1"/>
          </p:cNvSpPr>
          <p:nvPr/>
        </p:nvSpPr>
        <p:spPr bwMode="auto">
          <a:xfrm>
            <a:off x="3709988" y="1650256"/>
            <a:ext cx="954087" cy="37941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예약 현황 조회</a:t>
            </a:r>
          </a:p>
        </p:txBody>
      </p:sp>
      <p:sp>
        <p:nvSpPr>
          <p:cNvPr id="10" name="AutoShape 14"/>
          <p:cNvSpPr>
            <a:spLocks noChangeArrowheads="1"/>
          </p:cNvSpPr>
          <p:nvPr/>
        </p:nvSpPr>
        <p:spPr bwMode="auto">
          <a:xfrm>
            <a:off x="7419975" y="2659906"/>
            <a:ext cx="954088" cy="37941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상세 조회</a:t>
            </a:r>
          </a:p>
        </p:txBody>
      </p:sp>
      <p:sp>
        <p:nvSpPr>
          <p:cNvPr id="11" name="AutoShape 14"/>
          <p:cNvSpPr>
            <a:spLocks noChangeArrowheads="1"/>
          </p:cNvSpPr>
          <p:nvPr/>
        </p:nvSpPr>
        <p:spPr bwMode="auto">
          <a:xfrm>
            <a:off x="1982788" y="1650256"/>
            <a:ext cx="954087" cy="37941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cxnSp>
        <p:nvCxnSpPr>
          <p:cNvPr id="12" name="직선 화살표 연결선 11"/>
          <p:cNvCxnSpPr>
            <a:stCxn id="20" idx="3"/>
            <a:endCxn id="10" idx="1"/>
          </p:cNvCxnSpPr>
          <p:nvPr/>
        </p:nvCxnSpPr>
        <p:spPr>
          <a:xfrm flipV="1">
            <a:off x="4695825" y="2848818"/>
            <a:ext cx="2724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" idx="2"/>
            <a:endCxn id="20" idx="0"/>
          </p:cNvCxnSpPr>
          <p:nvPr/>
        </p:nvCxnSpPr>
        <p:spPr>
          <a:xfrm>
            <a:off x="4187825" y="2029668"/>
            <a:ext cx="3175" cy="60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2"/>
            <a:endCxn id="21" idx="0"/>
          </p:cNvCxnSpPr>
          <p:nvPr/>
        </p:nvCxnSpPr>
        <p:spPr>
          <a:xfrm>
            <a:off x="7896225" y="3039318"/>
            <a:ext cx="1588" cy="227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3"/>
            <a:endCxn id="9" idx="1"/>
          </p:cNvCxnSpPr>
          <p:nvPr/>
        </p:nvCxnSpPr>
        <p:spPr>
          <a:xfrm>
            <a:off x="2936875" y="1839168"/>
            <a:ext cx="773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AutoShape 14"/>
          <p:cNvSpPr>
            <a:spLocks noChangeArrowheads="1"/>
          </p:cNvSpPr>
          <p:nvPr/>
        </p:nvSpPr>
        <p:spPr bwMode="auto">
          <a:xfrm>
            <a:off x="3709988" y="5217368"/>
            <a:ext cx="954087" cy="3794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삭제</a:t>
            </a:r>
          </a:p>
        </p:txBody>
      </p:sp>
      <p:cxnSp>
        <p:nvCxnSpPr>
          <p:cNvPr id="18" name="직선 화살표 연결선 17"/>
          <p:cNvCxnSpPr>
            <a:stCxn id="20" idx="2"/>
            <a:endCxn id="17" idx="0"/>
          </p:cNvCxnSpPr>
          <p:nvPr/>
        </p:nvCxnSpPr>
        <p:spPr>
          <a:xfrm flipH="1">
            <a:off x="4187825" y="3063131"/>
            <a:ext cx="3175" cy="215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7" idx="3"/>
            <a:endCxn id="21" idx="2"/>
          </p:cNvCxnSpPr>
          <p:nvPr/>
        </p:nvCxnSpPr>
        <p:spPr>
          <a:xfrm>
            <a:off x="4664075" y="5407868"/>
            <a:ext cx="313055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AutoShape 15"/>
          <p:cNvSpPr>
            <a:spLocks noChangeArrowheads="1"/>
          </p:cNvSpPr>
          <p:nvPr/>
        </p:nvSpPr>
        <p:spPr bwMode="auto">
          <a:xfrm>
            <a:off x="3684588" y="2634506"/>
            <a:ext cx="1011237" cy="42862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선택</a:t>
            </a:r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7794625" y="5315793"/>
            <a:ext cx="204788" cy="2079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68415" tIns="34208" rIns="68415" bIns="34208" anchor="ctr"/>
          <a:lstStyle/>
          <a:p>
            <a:pPr algn="ctr" defTabSz="68421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</a:t>
            </a:r>
          </a:p>
        </p:txBody>
      </p:sp>
      <p:sp>
        <p:nvSpPr>
          <p:cNvPr id="22" name="TextBox 221"/>
          <p:cNvSpPr txBox="1">
            <a:spLocks noChangeArrowheads="1"/>
          </p:cNvSpPr>
          <p:nvPr/>
        </p:nvSpPr>
        <p:spPr bwMode="auto">
          <a:xfrm>
            <a:off x="1748644" y="3734643"/>
            <a:ext cx="1966106" cy="415498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요구 사항에 의해</a:t>
            </a:r>
            <a:r>
              <a:rPr kumimoji="0"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eaLnBrk="1" latinLnBrk="1" hangingPunct="1"/>
            <a:r>
              <a:rPr kumimoji="0"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수정은 불가 하도록 한다</a:t>
            </a:r>
            <a:r>
              <a:rPr kumimoji="0"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3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3283271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비즈니스 프로세스 다이어그램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182"/>
          <p:cNvSpPr txBox="1">
            <a:spLocks noChangeArrowheads="1"/>
          </p:cNvSpPr>
          <p:nvPr/>
        </p:nvSpPr>
        <p:spPr bwMode="auto">
          <a:xfrm>
            <a:off x="179388" y="614127"/>
            <a:ext cx="25955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비용처리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25475" y="945914"/>
            <a:ext cx="8648700" cy="5543426"/>
          </a:xfrm>
          <a:prstGeom prst="rect">
            <a:avLst/>
          </a:prstGeom>
          <a:noFill/>
          <a:ln w="127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3873500" y="945914"/>
            <a:ext cx="0" cy="57594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631825" y="1279289"/>
            <a:ext cx="8648700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04850" y="993539"/>
            <a:ext cx="19240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191" tIns="61096" rIns="122191" bIns="61096">
            <a:spAutoFit/>
          </a:bodyPr>
          <a:lstStyle>
            <a:lvl1pPr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ko-KR" altLang="en-US" sz="1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537200" y="974489"/>
            <a:ext cx="21240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191" tIns="61096" rIns="122191" bIns="61096">
            <a:spAutoFit/>
          </a:bodyPr>
          <a:lstStyle>
            <a:lvl1pPr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ko-KR" altLang="en-US" sz="1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부서장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>
            <a:off x="2628900" y="2285764"/>
            <a:ext cx="847725" cy="6381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요청</a:t>
            </a:r>
            <a:r>
              <a:rPr kumimoji="0"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발송</a:t>
            </a:r>
          </a:p>
        </p:txBody>
      </p:sp>
      <p:sp>
        <p:nvSpPr>
          <p:cNvPr id="10" name="Oval 20"/>
          <p:cNvSpPr>
            <a:spLocks noChangeArrowheads="1"/>
          </p:cNvSpPr>
          <p:nvPr/>
        </p:nvSpPr>
        <p:spPr bwMode="auto">
          <a:xfrm>
            <a:off x="1868488" y="2479439"/>
            <a:ext cx="228600" cy="2508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68415" tIns="34208" rIns="68415" bIns="34208" anchor="ctr"/>
          <a:lstStyle/>
          <a:p>
            <a:pPr algn="ctr" defTabSz="68421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</a:t>
            </a:r>
            <a:endParaRPr kumimoji="0" lang="ko-KR" altLang="en-US" sz="6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AutoShape 14"/>
          <p:cNvSpPr>
            <a:spLocks noChangeArrowheads="1"/>
          </p:cNvSpPr>
          <p:nvPr/>
        </p:nvSpPr>
        <p:spPr bwMode="auto">
          <a:xfrm>
            <a:off x="6267450" y="3874852"/>
            <a:ext cx="1387475" cy="6381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결제내용확인</a:t>
            </a:r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6262688" y="5048014"/>
            <a:ext cx="1387475" cy="6381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완료</a:t>
            </a:r>
          </a:p>
        </p:txBody>
      </p:sp>
      <p:sp>
        <p:nvSpPr>
          <p:cNvPr id="13" name="Oval 20"/>
          <p:cNvSpPr>
            <a:spLocks noChangeArrowheads="1"/>
          </p:cNvSpPr>
          <p:nvPr/>
        </p:nvSpPr>
        <p:spPr bwMode="auto">
          <a:xfrm>
            <a:off x="6842125" y="6094177"/>
            <a:ext cx="228600" cy="2508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68415" tIns="34208" rIns="68415" bIns="34208" anchor="ctr"/>
          <a:lstStyle/>
          <a:p>
            <a:pPr algn="ctr" defTabSz="68421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</a:t>
            </a:r>
            <a:endParaRPr kumimoji="0" lang="ko-KR" altLang="en-US" sz="6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" name="꺾인 연결선 13"/>
          <p:cNvCxnSpPr>
            <a:stCxn id="18" idx="3"/>
            <a:endCxn id="11" idx="0"/>
          </p:cNvCxnSpPr>
          <p:nvPr/>
        </p:nvCxnSpPr>
        <p:spPr>
          <a:xfrm>
            <a:off x="5419725" y="2604852"/>
            <a:ext cx="1541463" cy="1270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2"/>
            <a:endCxn id="12" idx="0"/>
          </p:cNvCxnSpPr>
          <p:nvPr/>
        </p:nvCxnSpPr>
        <p:spPr>
          <a:xfrm flipH="1">
            <a:off x="6956425" y="4513027"/>
            <a:ext cx="4763" cy="53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" idx="2"/>
            <a:endCxn id="13" idx="0"/>
          </p:cNvCxnSpPr>
          <p:nvPr/>
        </p:nvCxnSpPr>
        <p:spPr>
          <a:xfrm flipH="1">
            <a:off x="6956425" y="5686189"/>
            <a:ext cx="0" cy="4079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4572000" y="2285764"/>
            <a:ext cx="847725" cy="6381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비용 결제</a:t>
            </a:r>
          </a:p>
        </p:txBody>
      </p:sp>
      <p:cxnSp>
        <p:nvCxnSpPr>
          <p:cNvPr id="19" name="직선 화살표 연결선 18"/>
          <p:cNvCxnSpPr>
            <a:stCxn id="9" idx="3"/>
            <a:endCxn id="18" idx="1"/>
          </p:cNvCxnSpPr>
          <p:nvPr/>
        </p:nvCxnSpPr>
        <p:spPr>
          <a:xfrm>
            <a:off x="3476625" y="2604852"/>
            <a:ext cx="1095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0" idx="6"/>
            <a:endCxn id="9" idx="1"/>
          </p:cNvCxnSpPr>
          <p:nvPr/>
        </p:nvCxnSpPr>
        <p:spPr>
          <a:xfrm>
            <a:off x="2097088" y="2604852"/>
            <a:ext cx="531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4881563" y="1638064"/>
            <a:ext cx="228600" cy="2508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68415" tIns="34208" rIns="68415" bIns="34208" anchor="ctr"/>
          <a:lstStyle/>
          <a:p>
            <a:pPr algn="ctr" defTabSz="68421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</a:t>
            </a:r>
            <a:endParaRPr kumimoji="0" lang="ko-KR" altLang="en-US" sz="6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2" name="직선 화살표 연결선 21"/>
          <p:cNvCxnSpPr>
            <a:stCxn id="21" idx="4"/>
            <a:endCxn id="18" idx="0"/>
          </p:cNvCxnSpPr>
          <p:nvPr/>
        </p:nvCxnSpPr>
        <p:spPr>
          <a:xfrm>
            <a:off x="4995863" y="1888889"/>
            <a:ext cx="0" cy="39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19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3283271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비즈니스 프로세스 다이어그램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182"/>
          <p:cNvSpPr txBox="1">
            <a:spLocks noChangeArrowheads="1"/>
          </p:cNvSpPr>
          <p:nvPr/>
        </p:nvSpPr>
        <p:spPr bwMode="auto">
          <a:xfrm>
            <a:off x="179388" y="614127"/>
            <a:ext cx="25955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회의실 관리</a:t>
            </a:r>
            <a:endParaRPr kumimoji="0"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1150" y="945914"/>
            <a:ext cx="8648700" cy="5183386"/>
          </a:xfrm>
          <a:prstGeom prst="rect">
            <a:avLst/>
          </a:prstGeom>
          <a:noFill/>
          <a:ln w="127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932613" y="945914"/>
            <a:ext cx="0" cy="57594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311150" y="1279289"/>
            <a:ext cx="8648700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524125" y="993539"/>
            <a:ext cx="19240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191" tIns="61096" rIns="122191" bIns="61096">
            <a:spAutoFit/>
          </a:bodyPr>
          <a:lstStyle>
            <a:lvl1pPr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ko-KR" altLang="en-US" sz="10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824663" y="996714"/>
            <a:ext cx="21240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191" tIns="61096" rIns="122191" bIns="61096">
            <a:spAutoFit/>
          </a:bodyPr>
          <a:lstStyle>
            <a:lvl1pPr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223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223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ko-KR" altLang="en-US" sz="10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</a:p>
        </p:txBody>
      </p:sp>
      <p:sp>
        <p:nvSpPr>
          <p:cNvPr id="9" name="Oval 20"/>
          <p:cNvSpPr>
            <a:spLocks noChangeArrowheads="1"/>
          </p:cNvSpPr>
          <p:nvPr/>
        </p:nvSpPr>
        <p:spPr bwMode="auto">
          <a:xfrm>
            <a:off x="519113" y="3209689"/>
            <a:ext cx="228600" cy="2508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68415" tIns="34208" rIns="68415" bIns="34208" anchor="ctr"/>
          <a:lstStyle/>
          <a:p>
            <a:pPr algn="ctr" defTabSz="68421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Start</a:t>
            </a:r>
            <a:endParaRPr kumimoji="0" lang="ko-KR" altLang="en-US" sz="6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AutoShape 53"/>
          <p:cNvCxnSpPr>
            <a:cxnSpLocks noChangeShapeType="1"/>
            <a:stCxn id="9" idx="6"/>
            <a:endCxn id="12" idx="1"/>
          </p:cNvCxnSpPr>
          <p:nvPr/>
        </p:nvCxnSpPr>
        <p:spPr bwMode="auto">
          <a:xfrm>
            <a:off x="747713" y="3335102"/>
            <a:ext cx="296862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221"/>
          <p:cNvSpPr txBox="1">
            <a:spLocks noChangeArrowheads="1"/>
          </p:cNvSpPr>
          <p:nvPr/>
        </p:nvSpPr>
        <p:spPr bwMode="auto">
          <a:xfrm>
            <a:off x="4090988" y="2787414"/>
            <a:ext cx="294957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비품 추가의 경우 담당자를 지정하지 않는다</a:t>
            </a:r>
            <a:r>
              <a:rPr kumimoji="0"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AutoShape 39"/>
          <p:cNvSpPr>
            <a:spLocks noChangeArrowheads="1"/>
          </p:cNvSpPr>
          <p:nvPr/>
        </p:nvSpPr>
        <p:spPr bwMode="auto">
          <a:xfrm>
            <a:off x="1044575" y="2904889"/>
            <a:ext cx="1687513" cy="863600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403" tIns="34202" rIns="68403" bIns="34202" anchor="ctr"/>
          <a:lstStyle/>
          <a:p>
            <a:pPr algn="ctr" defTabSz="95726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 err="1">
                <a:latin typeface="맑은 고딕" pitchFamily="50" charset="-127"/>
                <a:ea typeface="맑은 고딕" pitchFamily="50" charset="-127"/>
              </a:rPr>
              <a:t>메뉴선택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ctr" defTabSz="95726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근무지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] [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회의실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] [</a:t>
            </a:r>
            <a:r>
              <a:rPr kumimoji="0" lang="ko-KR" altLang="en-US" sz="800" dirty="0" err="1">
                <a:latin typeface="맑은 고딕" pitchFamily="50" charset="-127"/>
                <a:ea typeface="맑은 고딕" pitchFamily="50" charset="-127"/>
              </a:rPr>
              <a:t>교육실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] [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비품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]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AutoShape 22"/>
          <p:cNvSpPr>
            <a:spLocks noChangeArrowheads="1"/>
          </p:cNvSpPr>
          <p:nvPr/>
        </p:nvSpPr>
        <p:spPr bwMode="auto">
          <a:xfrm>
            <a:off x="2997200" y="3128727"/>
            <a:ext cx="1093788" cy="41275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추가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AutoShape 22"/>
          <p:cNvSpPr>
            <a:spLocks noChangeArrowheads="1"/>
          </p:cNvSpPr>
          <p:nvPr/>
        </p:nvSpPr>
        <p:spPr bwMode="auto">
          <a:xfrm>
            <a:off x="2978150" y="3981214"/>
            <a:ext cx="1093788" cy="41275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sp>
        <p:nvSpPr>
          <p:cNvPr id="16" name="AutoShape 22"/>
          <p:cNvSpPr>
            <a:spLocks noChangeArrowheads="1"/>
          </p:cNvSpPr>
          <p:nvPr/>
        </p:nvSpPr>
        <p:spPr bwMode="auto">
          <a:xfrm>
            <a:off x="2978150" y="4817827"/>
            <a:ext cx="1093788" cy="41275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cxnSp>
        <p:nvCxnSpPr>
          <p:cNvPr id="17" name="AutoShape 53"/>
          <p:cNvCxnSpPr>
            <a:cxnSpLocks noChangeShapeType="1"/>
            <a:stCxn id="12" idx="2"/>
            <a:endCxn id="14" idx="1"/>
          </p:cNvCxnSpPr>
          <p:nvPr/>
        </p:nvCxnSpPr>
        <p:spPr bwMode="auto">
          <a:xfrm rot="16200000" flipH="1">
            <a:off x="2223294" y="3432733"/>
            <a:ext cx="419100" cy="109061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53"/>
          <p:cNvCxnSpPr>
            <a:cxnSpLocks noChangeShapeType="1"/>
            <a:stCxn id="12" idx="2"/>
            <a:endCxn id="16" idx="1"/>
          </p:cNvCxnSpPr>
          <p:nvPr/>
        </p:nvCxnSpPr>
        <p:spPr bwMode="auto">
          <a:xfrm rot="16200000" flipH="1">
            <a:off x="1804987" y="3851040"/>
            <a:ext cx="1255713" cy="109061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4384675" y="3125552"/>
            <a:ext cx="1011238" cy="42862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비품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AutoShape 22"/>
          <p:cNvSpPr>
            <a:spLocks noChangeArrowheads="1"/>
          </p:cNvSpPr>
          <p:nvPr/>
        </p:nvSpPr>
        <p:spPr bwMode="auto">
          <a:xfrm>
            <a:off x="5708650" y="3136664"/>
            <a:ext cx="1050925" cy="3968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담당자 지정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5276850" y="3144602"/>
            <a:ext cx="343329" cy="215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3" tIns="45712" rIns="91423" bIns="45712">
            <a:spAutoFit/>
          </a:bodyPr>
          <a:lstStyle>
            <a:lvl1pPr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kumimoji="0"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AutoShape 53"/>
          <p:cNvCxnSpPr>
            <a:cxnSpLocks noChangeShapeType="1"/>
            <a:stCxn id="19" idx="2"/>
            <a:endCxn id="24" idx="0"/>
          </p:cNvCxnSpPr>
          <p:nvPr/>
        </p:nvCxnSpPr>
        <p:spPr bwMode="auto">
          <a:xfrm rot="16200000" flipH="1">
            <a:off x="4679157" y="3764520"/>
            <a:ext cx="533400" cy="11271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 Box 29"/>
          <p:cNvSpPr txBox="1">
            <a:spLocks noChangeArrowheads="1"/>
          </p:cNvSpPr>
          <p:nvPr/>
        </p:nvSpPr>
        <p:spPr bwMode="auto">
          <a:xfrm>
            <a:off x="4946650" y="3504964"/>
            <a:ext cx="351344" cy="215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3" tIns="45712" rIns="91423" bIns="45712">
            <a:spAutoFit/>
          </a:bodyPr>
          <a:lstStyle>
            <a:lvl1pPr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27952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kumimoji="0"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val 17"/>
          <p:cNvSpPr>
            <a:spLocks noChangeArrowheads="1"/>
          </p:cNvSpPr>
          <p:nvPr/>
        </p:nvSpPr>
        <p:spPr bwMode="auto">
          <a:xfrm>
            <a:off x="4900613" y="4087577"/>
            <a:ext cx="203200" cy="2063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68415" tIns="34208" rIns="68415" bIns="34208" anchor="ctr"/>
          <a:lstStyle/>
          <a:p>
            <a:pPr algn="ctr" defTabSz="68421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End</a:t>
            </a:r>
          </a:p>
        </p:txBody>
      </p:sp>
      <p:cxnSp>
        <p:nvCxnSpPr>
          <p:cNvPr id="25" name="AutoShape 53"/>
          <p:cNvCxnSpPr>
            <a:cxnSpLocks noChangeShapeType="1"/>
            <a:stCxn id="16" idx="3"/>
            <a:endCxn id="24" idx="4"/>
          </p:cNvCxnSpPr>
          <p:nvPr/>
        </p:nvCxnSpPr>
        <p:spPr bwMode="auto">
          <a:xfrm flipV="1">
            <a:off x="4071938" y="4293952"/>
            <a:ext cx="930275" cy="7302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53"/>
          <p:cNvCxnSpPr>
            <a:cxnSpLocks noChangeShapeType="1"/>
            <a:stCxn id="20" idx="2"/>
            <a:endCxn id="24" idx="6"/>
          </p:cNvCxnSpPr>
          <p:nvPr/>
        </p:nvCxnSpPr>
        <p:spPr bwMode="auto">
          <a:xfrm rot="5400000">
            <a:off x="5340350" y="3297002"/>
            <a:ext cx="657225" cy="11303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AutoShape 22"/>
          <p:cNvSpPr>
            <a:spLocks noChangeArrowheads="1"/>
          </p:cNvSpPr>
          <p:nvPr/>
        </p:nvSpPr>
        <p:spPr bwMode="auto">
          <a:xfrm>
            <a:off x="7442200" y="3144602"/>
            <a:ext cx="1050925" cy="3968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3" tIns="45712" rIns="91423" bIns="45712" anchor="ctr"/>
          <a:lstStyle/>
          <a:p>
            <a:pPr algn="ctr" defTabSz="127952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비품 신청</a:t>
            </a:r>
          </a:p>
        </p:txBody>
      </p:sp>
      <p:cxnSp>
        <p:nvCxnSpPr>
          <p:cNvPr id="28" name="AutoShape 53"/>
          <p:cNvCxnSpPr>
            <a:cxnSpLocks noChangeShapeType="1"/>
            <a:stCxn id="27" idx="0"/>
            <a:endCxn id="12" idx="0"/>
          </p:cNvCxnSpPr>
          <p:nvPr/>
        </p:nvCxnSpPr>
        <p:spPr bwMode="auto">
          <a:xfrm rot="16200000" flipV="1">
            <a:off x="4807744" y="-15317"/>
            <a:ext cx="239713" cy="6080125"/>
          </a:xfrm>
          <a:prstGeom prst="bentConnector3">
            <a:avLst>
              <a:gd name="adj1" fmla="val 19536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직선 화살표 연결선 28"/>
          <p:cNvCxnSpPr>
            <a:stCxn id="13" idx="3"/>
            <a:endCxn id="19" idx="1"/>
          </p:cNvCxnSpPr>
          <p:nvPr/>
        </p:nvCxnSpPr>
        <p:spPr>
          <a:xfrm>
            <a:off x="4090988" y="3335102"/>
            <a:ext cx="293687" cy="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3"/>
            <a:endCxn id="20" idx="1"/>
          </p:cNvCxnSpPr>
          <p:nvPr/>
        </p:nvCxnSpPr>
        <p:spPr>
          <a:xfrm flipV="1">
            <a:off x="5395913" y="3335102"/>
            <a:ext cx="312737" cy="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4" idx="3"/>
            <a:endCxn id="24" idx="2"/>
          </p:cNvCxnSpPr>
          <p:nvPr/>
        </p:nvCxnSpPr>
        <p:spPr>
          <a:xfrm>
            <a:off x="4071938" y="4187589"/>
            <a:ext cx="828675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2" idx="3"/>
            <a:endCxn id="13" idx="1"/>
          </p:cNvCxnSpPr>
          <p:nvPr/>
        </p:nvCxnSpPr>
        <p:spPr>
          <a:xfrm flipV="1">
            <a:off x="2732088" y="3335102"/>
            <a:ext cx="265112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20"/>
          <p:cNvSpPr>
            <a:spLocks noChangeArrowheads="1"/>
          </p:cNvSpPr>
          <p:nvPr/>
        </p:nvSpPr>
        <p:spPr bwMode="auto">
          <a:xfrm>
            <a:off x="7856538" y="5060714"/>
            <a:ext cx="228600" cy="2508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68415" tIns="34208" rIns="68415" bIns="34208" anchor="ctr"/>
          <a:lstStyle/>
          <a:p>
            <a:pPr algn="ctr" defTabSz="68421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Start</a:t>
            </a:r>
            <a:endParaRPr kumimoji="0" lang="ko-KR" altLang="en-US" sz="6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직선 화살표 연결선 33"/>
          <p:cNvCxnSpPr>
            <a:stCxn id="33" idx="0"/>
            <a:endCxn id="27" idx="2"/>
          </p:cNvCxnSpPr>
          <p:nvPr/>
        </p:nvCxnSpPr>
        <p:spPr>
          <a:xfrm flipH="1" flipV="1">
            <a:off x="7967663" y="3541477"/>
            <a:ext cx="3175" cy="151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9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08984" y="4649347"/>
            <a:ext cx="4620176" cy="474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정의서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00772" y="5121188"/>
            <a:ext cx="6563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회의실 예약 관리 시스템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MBMS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(MBMS : Meeting-room Booking Management System)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952497"/>
              </p:ext>
            </p:extLst>
          </p:nvPr>
        </p:nvGraphicFramePr>
        <p:xfrm>
          <a:off x="689458" y="1640146"/>
          <a:ext cx="8527084" cy="4093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099">
                  <a:extLst>
                    <a:ext uri="{9D8B030D-6E8A-4147-A177-3AD203B41FA5}">
                      <a16:colId xmlns:a16="http://schemas.microsoft.com/office/drawing/2014/main" val="2862528060"/>
                    </a:ext>
                  </a:extLst>
                </a:gridCol>
                <a:gridCol w="1171371">
                  <a:extLst>
                    <a:ext uri="{9D8B030D-6E8A-4147-A177-3AD203B41FA5}">
                      <a16:colId xmlns:a16="http://schemas.microsoft.com/office/drawing/2014/main" val="1708201941"/>
                    </a:ext>
                  </a:extLst>
                </a:gridCol>
                <a:gridCol w="1561830">
                  <a:extLst>
                    <a:ext uri="{9D8B030D-6E8A-4147-A177-3AD203B41FA5}">
                      <a16:colId xmlns:a16="http://schemas.microsoft.com/office/drawing/2014/main" val="3016949098"/>
                    </a:ext>
                  </a:extLst>
                </a:gridCol>
                <a:gridCol w="1335112">
                  <a:extLst>
                    <a:ext uri="{9D8B030D-6E8A-4147-A177-3AD203B41FA5}">
                      <a16:colId xmlns:a16="http://schemas.microsoft.com/office/drawing/2014/main" val="2100006159"/>
                    </a:ext>
                  </a:extLst>
                </a:gridCol>
                <a:gridCol w="2871751">
                  <a:extLst>
                    <a:ext uri="{9D8B030D-6E8A-4147-A177-3AD203B41FA5}">
                      <a16:colId xmlns:a16="http://schemas.microsoft.com/office/drawing/2014/main" val="1861116674"/>
                    </a:ext>
                  </a:extLst>
                </a:gridCol>
                <a:gridCol w="1309921">
                  <a:extLst>
                    <a:ext uri="{9D8B030D-6E8A-4147-A177-3AD203B41FA5}">
                      <a16:colId xmlns:a16="http://schemas.microsoft.com/office/drawing/2014/main" val="3906813178"/>
                    </a:ext>
                  </a:extLst>
                </a:gridCol>
              </a:tblGrid>
              <a:tr h="4093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회의실예약시스템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Employee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사원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사원의 개인정보 관리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295235"/>
                  </a:ext>
                </a:extLst>
              </a:tr>
              <a:tr h="4093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회의실예약시스템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Department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부서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회사의 부서정보 관리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735789"/>
                  </a:ext>
                </a:extLst>
              </a:tr>
              <a:tr h="4093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회의실예약시스템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Building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건물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회의실이 있는 건물에 대한 정보 관리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287015"/>
                  </a:ext>
                </a:extLst>
              </a:tr>
              <a:tr h="4093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회의실예약시스템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회의실에 대한 정보관리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184414"/>
                  </a:ext>
                </a:extLst>
              </a:tr>
              <a:tr h="4093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회의실예약시스템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Equipment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 비품에 대한 정보관리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218231"/>
                  </a:ext>
                </a:extLst>
              </a:tr>
              <a:tr h="4093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회의실예약시스템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Notice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 내의 공지사항을 관리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6033"/>
                  </a:ext>
                </a:extLst>
              </a:tr>
              <a:tr h="4093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회의실예약시스템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Reserve_history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예약내역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예약에 대한 이력관리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544503"/>
                  </a:ext>
                </a:extLst>
              </a:tr>
              <a:tr h="4093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회의실예약시스템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Room_Equipment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_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비품현황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내 사용 가능한 비품에 대한 정보 관리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14635"/>
                  </a:ext>
                </a:extLst>
              </a:tr>
              <a:tr h="4093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회의실예약시스템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Meeting_Equipment_list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회의별 비품사용내역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회의에 사용된 비품에 대한 이력관리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621660"/>
                  </a:ext>
                </a:extLst>
              </a:tr>
              <a:tr h="4093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회의실예약시스템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Meeting_member_list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회의별 참석자 명단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 참석자에 대한 이력관리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572" marR="7572" marT="757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942988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232920" y="836712"/>
            <a:ext cx="1292341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목록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662106"/>
              </p:ext>
            </p:extLst>
          </p:nvPr>
        </p:nvGraphicFramePr>
        <p:xfrm>
          <a:off x="672618" y="1304764"/>
          <a:ext cx="8543924" cy="3027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646">
                  <a:extLst>
                    <a:ext uri="{9D8B030D-6E8A-4147-A177-3AD203B41FA5}">
                      <a16:colId xmlns:a16="http://schemas.microsoft.com/office/drawing/2014/main" val="662328015"/>
                    </a:ext>
                  </a:extLst>
                </a:gridCol>
                <a:gridCol w="1173685">
                  <a:extLst>
                    <a:ext uri="{9D8B030D-6E8A-4147-A177-3AD203B41FA5}">
                      <a16:colId xmlns:a16="http://schemas.microsoft.com/office/drawing/2014/main" val="671827371"/>
                    </a:ext>
                  </a:extLst>
                </a:gridCol>
                <a:gridCol w="1564914">
                  <a:extLst>
                    <a:ext uri="{9D8B030D-6E8A-4147-A177-3AD203B41FA5}">
                      <a16:colId xmlns:a16="http://schemas.microsoft.com/office/drawing/2014/main" val="205632473"/>
                    </a:ext>
                  </a:extLst>
                </a:gridCol>
                <a:gridCol w="1337749">
                  <a:extLst>
                    <a:ext uri="{9D8B030D-6E8A-4147-A177-3AD203B41FA5}">
                      <a16:colId xmlns:a16="http://schemas.microsoft.com/office/drawing/2014/main" val="4099374860"/>
                    </a:ext>
                  </a:extLst>
                </a:gridCol>
                <a:gridCol w="2877422">
                  <a:extLst>
                    <a:ext uri="{9D8B030D-6E8A-4147-A177-3AD203B41FA5}">
                      <a16:colId xmlns:a16="http://schemas.microsoft.com/office/drawing/2014/main" val="506044628"/>
                    </a:ext>
                  </a:extLst>
                </a:gridCol>
                <a:gridCol w="1312508">
                  <a:extLst>
                    <a:ext uri="{9D8B030D-6E8A-4147-A177-3AD203B41FA5}">
                      <a16:colId xmlns:a16="http://schemas.microsoft.com/office/drawing/2014/main" val="3541100916"/>
                    </a:ext>
                  </a:extLst>
                </a:gridCol>
              </a:tblGrid>
              <a:tr h="30274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</a:t>
                      </a:r>
                    </a:p>
                  </a:txBody>
                  <a:tcPr marL="7572" marR="7572" marT="757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서브시스템명</a:t>
                      </a:r>
                    </a:p>
                  </a:txBody>
                  <a:tcPr marL="7572" marR="7572" marT="757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테이블명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572" marR="7572" marT="757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테이블명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한글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572" marR="7572" marT="757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테이블 설명 </a:t>
                      </a:r>
                    </a:p>
                  </a:txBody>
                  <a:tcPr marL="7572" marR="7572" marT="757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7572" marR="7572" marT="757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31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7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2460" y="727131"/>
            <a:ext cx="177003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개별 테이블 정의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231173"/>
              </p:ext>
            </p:extLst>
          </p:nvPr>
        </p:nvGraphicFramePr>
        <p:xfrm>
          <a:off x="488504" y="1196752"/>
          <a:ext cx="9001001" cy="496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649">
                  <a:extLst>
                    <a:ext uri="{9D8B030D-6E8A-4147-A177-3AD203B41FA5}">
                      <a16:colId xmlns:a16="http://schemas.microsoft.com/office/drawing/2014/main" val="656551961"/>
                    </a:ext>
                  </a:extLst>
                </a:gridCol>
                <a:gridCol w="179649">
                  <a:extLst>
                    <a:ext uri="{9D8B030D-6E8A-4147-A177-3AD203B41FA5}">
                      <a16:colId xmlns:a16="http://schemas.microsoft.com/office/drawing/2014/main" val="4228806529"/>
                    </a:ext>
                  </a:extLst>
                </a:gridCol>
                <a:gridCol w="179649">
                  <a:extLst>
                    <a:ext uri="{9D8B030D-6E8A-4147-A177-3AD203B41FA5}">
                      <a16:colId xmlns:a16="http://schemas.microsoft.com/office/drawing/2014/main" val="2662129767"/>
                    </a:ext>
                  </a:extLst>
                </a:gridCol>
                <a:gridCol w="179649">
                  <a:extLst>
                    <a:ext uri="{9D8B030D-6E8A-4147-A177-3AD203B41FA5}">
                      <a16:colId xmlns:a16="http://schemas.microsoft.com/office/drawing/2014/main" val="3890094953"/>
                    </a:ext>
                  </a:extLst>
                </a:gridCol>
                <a:gridCol w="266376">
                  <a:extLst>
                    <a:ext uri="{9D8B030D-6E8A-4147-A177-3AD203B41FA5}">
                      <a16:colId xmlns:a16="http://schemas.microsoft.com/office/drawing/2014/main" val="576466728"/>
                    </a:ext>
                  </a:extLst>
                </a:gridCol>
                <a:gridCol w="1115058">
                  <a:extLst>
                    <a:ext uri="{9D8B030D-6E8A-4147-A177-3AD203B41FA5}">
                      <a16:colId xmlns:a16="http://schemas.microsoft.com/office/drawing/2014/main" val="1055957948"/>
                    </a:ext>
                  </a:extLst>
                </a:gridCol>
                <a:gridCol w="852298">
                  <a:extLst>
                    <a:ext uri="{9D8B030D-6E8A-4147-A177-3AD203B41FA5}">
                      <a16:colId xmlns:a16="http://schemas.microsoft.com/office/drawing/2014/main" val="2699799904"/>
                    </a:ext>
                  </a:extLst>
                </a:gridCol>
                <a:gridCol w="1557467">
                  <a:extLst>
                    <a:ext uri="{9D8B030D-6E8A-4147-A177-3AD203B41FA5}">
                      <a16:colId xmlns:a16="http://schemas.microsoft.com/office/drawing/2014/main" val="1228077357"/>
                    </a:ext>
                  </a:extLst>
                </a:gridCol>
                <a:gridCol w="997357">
                  <a:extLst>
                    <a:ext uri="{9D8B030D-6E8A-4147-A177-3AD203B41FA5}">
                      <a16:colId xmlns:a16="http://schemas.microsoft.com/office/drawing/2014/main" val="3126382970"/>
                    </a:ext>
                  </a:extLst>
                </a:gridCol>
                <a:gridCol w="3493849">
                  <a:extLst>
                    <a:ext uri="{9D8B030D-6E8A-4147-A177-3AD203B41FA5}">
                      <a16:colId xmlns:a16="http://schemas.microsoft.com/office/drawing/2014/main" val="202904558"/>
                    </a:ext>
                  </a:extLst>
                </a:gridCol>
              </a:tblGrid>
              <a:tr h="218849">
                <a:tc grid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테이블 이름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Employee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418143"/>
                  </a:ext>
                </a:extLst>
              </a:tr>
              <a:tr h="218849">
                <a:tc grid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테이블 설명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사원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278643"/>
                  </a:ext>
                </a:extLst>
              </a:tr>
              <a:tr h="218849">
                <a:tc grid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PRIMARY KEY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00422"/>
                  </a:ext>
                </a:extLst>
              </a:tr>
              <a:tr h="218849">
                <a:tc grid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FOREIGN KEY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dept_no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994750"/>
                  </a:ext>
                </a:extLst>
              </a:tr>
              <a:tr h="218849">
                <a:tc grid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INDEX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43760"/>
                  </a:ext>
                </a:extLst>
              </a:tr>
              <a:tr h="42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US" sz="8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PK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AI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FK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NULL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컬럼 이름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TYPE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참조 테이블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630389"/>
                  </a:ext>
                </a:extLst>
              </a:tr>
              <a:tr h="4295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VARCHAR2(50)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사원번호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사원 </a:t>
                      </a:r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ID =&gt; IT+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숫자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520466"/>
                  </a:ext>
                </a:extLst>
              </a:tr>
              <a:tr h="4295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11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emp_pw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VARCHAR2(100)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비밀번호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영어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+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+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특수문자 조합 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자리이상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559013"/>
                  </a:ext>
                </a:extLst>
              </a:tr>
              <a:tr h="4295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11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emp_name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VARCHAR2(50)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이름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50393"/>
                  </a:ext>
                </a:extLst>
              </a:tr>
              <a:tr h="4295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11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emp_position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VARCHAR2(50)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직급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사원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과장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부장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사장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573888"/>
                  </a:ext>
                </a:extLst>
              </a:tr>
              <a:tr h="4295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altLang="ko-KR" sz="11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emp_email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VARCHAR2(300)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이메일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사내 이메일 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+@gsitm.com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935624"/>
                  </a:ext>
                </a:extLst>
              </a:tr>
              <a:tr h="4295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altLang="ko-KR" sz="11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cell_phone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VARCHAR2(15)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핸드폰번호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3868"/>
                  </a:ext>
                </a:extLst>
              </a:tr>
              <a:tr h="4295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altLang="ko-KR" sz="11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office_phone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VARCHAR2(15)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사무실번호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070645"/>
                  </a:ext>
                </a:extLst>
              </a:tr>
              <a:tr h="2188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altLang="ko-KR" sz="11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dept_no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NUMBER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부서번호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Department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91478"/>
                  </a:ext>
                </a:extLst>
              </a:tr>
              <a:tr h="2188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en-US" altLang="ko-KR" sz="11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permission_yn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CHAR(1)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결재권한유무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결재권한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Y/N)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73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2460" y="727131"/>
            <a:ext cx="177003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개별 테이블 정의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82310"/>
              </p:ext>
            </p:extLst>
          </p:nvPr>
        </p:nvGraphicFramePr>
        <p:xfrm>
          <a:off x="681038" y="1592796"/>
          <a:ext cx="8543925" cy="43204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26">
                  <a:extLst>
                    <a:ext uri="{9D8B030D-6E8A-4147-A177-3AD203B41FA5}">
                      <a16:colId xmlns:a16="http://schemas.microsoft.com/office/drawing/2014/main" val="2449291346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2037664221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1572017673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4262110535"/>
                    </a:ext>
                  </a:extLst>
                </a:gridCol>
                <a:gridCol w="252849">
                  <a:extLst>
                    <a:ext uri="{9D8B030D-6E8A-4147-A177-3AD203B41FA5}">
                      <a16:colId xmlns:a16="http://schemas.microsoft.com/office/drawing/2014/main" val="1137055575"/>
                    </a:ext>
                  </a:extLst>
                </a:gridCol>
                <a:gridCol w="1058435">
                  <a:extLst>
                    <a:ext uri="{9D8B030D-6E8A-4147-A177-3AD203B41FA5}">
                      <a16:colId xmlns:a16="http://schemas.microsoft.com/office/drawing/2014/main" val="544797821"/>
                    </a:ext>
                  </a:extLst>
                </a:gridCol>
                <a:gridCol w="694398">
                  <a:extLst>
                    <a:ext uri="{9D8B030D-6E8A-4147-A177-3AD203B41FA5}">
                      <a16:colId xmlns:a16="http://schemas.microsoft.com/office/drawing/2014/main" val="1173840294"/>
                    </a:ext>
                  </a:extLst>
                </a:gridCol>
                <a:gridCol w="1592998">
                  <a:extLst>
                    <a:ext uri="{9D8B030D-6E8A-4147-A177-3AD203B41FA5}">
                      <a16:colId xmlns:a16="http://schemas.microsoft.com/office/drawing/2014/main" val="3243471033"/>
                    </a:ext>
                  </a:extLst>
                </a:gridCol>
                <a:gridCol w="946711">
                  <a:extLst>
                    <a:ext uri="{9D8B030D-6E8A-4147-A177-3AD203B41FA5}">
                      <a16:colId xmlns:a16="http://schemas.microsoft.com/office/drawing/2014/main" val="417284274"/>
                    </a:ext>
                  </a:extLst>
                </a:gridCol>
                <a:gridCol w="3316430">
                  <a:extLst>
                    <a:ext uri="{9D8B030D-6E8A-4147-A177-3AD203B41FA5}">
                      <a16:colId xmlns:a16="http://schemas.microsoft.com/office/drawing/2014/main" val="829136752"/>
                    </a:ext>
                  </a:extLst>
                </a:gridCol>
              </a:tblGrid>
              <a:tr h="33532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  <a:endParaRPr lang="ko-KR" altLang="en-US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Building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830206"/>
                  </a:ext>
                </a:extLst>
              </a:tr>
              <a:tr h="33532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건물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922695"/>
                  </a:ext>
                </a:extLst>
              </a:tr>
              <a:tr h="33532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PRIMARY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build_no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325010"/>
                  </a:ext>
                </a:extLst>
              </a:tr>
              <a:tr h="33532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28703"/>
                  </a:ext>
                </a:extLst>
              </a:tr>
              <a:tr h="33532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986007"/>
                  </a:ext>
                </a:extLst>
              </a:tr>
              <a:tr h="349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참조 테이블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700330"/>
                  </a:ext>
                </a:extLst>
              </a:tr>
              <a:tr h="3493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build_no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건물번호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건물의 고유번호 순번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(1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씩 증가하는 숫자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612081"/>
                  </a:ext>
                </a:extLst>
              </a:tr>
              <a:tr h="64841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build_name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건물명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빌딩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의 이름 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192460"/>
                  </a:ext>
                </a:extLst>
              </a:tr>
              <a:tr h="64841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build_addr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주소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주소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31741"/>
                  </a:ext>
                </a:extLst>
              </a:tr>
              <a:tr h="64841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build_post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우편번호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빌딩의 우편번호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123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42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5"/>
          <p:cNvSpPr>
            <a:spLocks noChangeArrowheads="1"/>
          </p:cNvSpPr>
          <p:nvPr/>
        </p:nvSpPr>
        <p:spPr bwMode="auto">
          <a:xfrm>
            <a:off x="0" y="2241550"/>
            <a:ext cx="5384800" cy="80010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pPr algn="ctr" fontAlgn="ctr" latinLnBrk="0"/>
            <a:endParaRPr lang="ko-KR" altLang="en-US" sz="1400" b="1" kern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6" name="Rectangle 29"/>
          <p:cNvSpPr txBox="1">
            <a:spLocks noChangeArrowheads="1"/>
          </p:cNvSpPr>
          <p:nvPr/>
        </p:nvSpPr>
        <p:spPr bwMode="auto">
          <a:xfrm>
            <a:off x="296863" y="2268538"/>
            <a:ext cx="9339262" cy="800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34" tIns="45718" rIns="91434" bIns="45718" anchor="ctr"/>
          <a:lstStyle/>
          <a:p>
            <a:pPr latinLnBrk="0">
              <a:lnSpc>
                <a:spcPct val="85000"/>
              </a:lnSpc>
              <a:defRPr/>
            </a:pPr>
            <a:r>
              <a:rPr kumimoji="0" lang="en-US" altLang="ko-KR" sz="3600" b="1" kern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Table of </a:t>
            </a:r>
            <a:r>
              <a:rPr kumimoji="0" lang="en-US" altLang="ko-KR" sz="3600" b="1" kern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Con tents</a:t>
            </a:r>
            <a:endParaRPr kumimoji="0" lang="ko-KR" altLang="en-US" sz="3600" b="1" kern="0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148" name="Rectangle 31"/>
          <p:cNvSpPr>
            <a:spLocks noChangeArrowheads="1"/>
          </p:cNvSpPr>
          <p:nvPr/>
        </p:nvSpPr>
        <p:spPr bwMode="auto">
          <a:xfrm>
            <a:off x="6140450" y="2268538"/>
            <a:ext cx="3353791" cy="306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8" rIns="91434" bIns="45718">
            <a:spAutoFit/>
          </a:bodyPr>
          <a:lstStyle>
            <a:lvl1pPr marL="361950" indent="-3619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Ⅰ.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수행 일정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Ⅱ.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정의서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Ⅲ.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비즈니스 프로세스 다이어그램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Ⅳ.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정의서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정의서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Ⅵ.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목록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49" name="Isosceles Triangle 17"/>
          <p:cNvSpPr>
            <a:spLocks noChangeArrowheads="1"/>
          </p:cNvSpPr>
          <p:nvPr/>
        </p:nvSpPr>
        <p:spPr bwMode="auto">
          <a:xfrm flipV="1">
            <a:off x="5187950" y="2241550"/>
            <a:ext cx="398463" cy="800100"/>
          </a:xfrm>
          <a:prstGeom prst="triangle">
            <a:avLst>
              <a:gd name="adj" fmla="val 50000"/>
            </a:avLst>
          </a:prstGeom>
          <a:solidFill>
            <a:srgbClr val="4F81BD">
              <a:lumMod val="75000"/>
            </a:srgbClr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pPr algn="ctr" fontAlgn="ctr" latinLnBrk="0"/>
            <a:endParaRPr lang="ko-KR" altLang="en-US" sz="1400" b="1" kern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1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2460" y="727131"/>
            <a:ext cx="177003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개별 테이블 정의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42656"/>
              </p:ext>
            </p:extLst>
          </p:nvPr>
        </p:nvGraphicFramePr>
        <p:xfrm>
          <a:off x="681038" y="1484786"/>
          <a:ext cx="8543925" cy="43204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26">
                  <a:extLst>
                    <a:ext uri="{9D8B030D-6E8A-4147-A177-3AD203B41FA5}">
                      <a16:colId xmlns:a16="http://schemas.microsoft.com/office/drawing/2014/main" val="2040526888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2157839005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476942564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4014259237"/>
                    </a:ext>
                  </a:extLst>
                </a:gridCol>
                <a:gridCol w="252849">
                  <a:extLst>
                    <a:ext uri="{9D8B030D-6E8A-4147-A177-3AD203B41FA5}">
                      <a16:colId xmlns:a16="http://schemas.microsoft.com/office/drawing/2014/main" val="1011887689"/>
                    </a:ext>
                  </a:extLst>
                </a:gridCol>
                <a:gridCol w="1058435">
                  <a:extLst>
                    <a:ext uri="{9D8B030D-6E8A-4147-A177-3AD203B41FA5}">
                      <a16:colId xmlns:a16="http://schemas.microsoft.com/office/drawing/2014/main" val="797937108"/>
                    </a:ext>
                  </a:extLst>
                </a:gridCol>
                <a:gridCol w="874418">
                  <a:extLst>
                    <a:ext uri="{9D8B030D-6E8A-4147-A177-3AD203B41FA5}">
                      <a16:colId xmlns:a16="http://schemas.microsoft.com/office/drawing/2014/main" val="747952175"/>
                    </a:ext>
                  </a:extLst>
                </a:gridCol>
                <a:gridCol w="1412978">
                  <a:extLst>
                    <a:ext uri="{9D8B030D-6E8A-4147-A177-3AD203B41FA5}">
                      <a16:colId xmlns:a16="http://schemas.microsoft.com/office/drawing/2014/main" val="182168186"/>
                    </a:ext>
                  </a:extLst>
                </a:gridCol>
                <a:gridCol w="946711">
                  <a:extLst>
                    <a:ext uri="{9D8B030D-6E8A-4147-A177-3AD203B41FA5}">
                      <a16:colId xmlns:a16="http://schemas.microsoft.com/office/drawing/2014/main" val="2677928931"/>
                    </a:ext>
                  </a:extLst>
                </a:gridCol>
                <a:gridCol w="3316430">
                  <a:extLst>
                    <a:ext uri="{9D8B030D-6E8A-4147-A177-3AD203B41FA5}">
                      <a16:colId xmlns:a16="http://schemas.microsoft.com/office/drawing/2014/main" val="3861149607"/>
                    </a:ext>
                  </a:extLst>
                </a:gridCol>
              </a:tblGrid>
              <a:tr h="20507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48463"/>
                  </a:ext>
                </a:extLst>
              </a:tr>
              <a:tr h="20507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9382"/>
                  </a:ext>
                </a:extLst>
              </a:tr>
              <a:tr h="20507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PRIMARY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089407"/>
                  </a:ext>
                </a:extLst>
              </a:tr>
              <a:tr h="20507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build_no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mgr_emp_no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4294"/>
                  </a:ext>
                </a:extLst>
              </a:tr>
              <a:tr h="20507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974397"/>
                  </a:ext>
                </a:extLst>
              </a:tr>
              <a:tr h="213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참조 테이블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699325"/>
                  </a:ext>
                </a:extLst>
              </a:tr>
              <a:tr h="2136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고유번호 순번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(1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씩 증가하는 숫자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755600"/>
                  </a:ext>
                </a:extLst>
              </a:tr>
              <a:tr h="2136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build_no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건물번호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Building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24115"/>
                  </a:ext>
                </a:extLst>
              </a:tr>
              <a:tr h="3965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room_name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회의실명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대여장소의 이름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129998"/>
                  </a:ext>
                </a:extLst>
              </a:tr>
              <a:tr h="2136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room_space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규모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대여장소의 평수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54927"/>
                  </a:ext>
                </a:extLst>
              </a:tr>
              <a:tr h="2136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room_num_emp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수용인원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대여장소에 수용할 수 있는 최대 인원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824161"/>
                  </a:ext>
                </a:extLst>
              </a:tr>
              <a:tr h="3965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mgr_emp_no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담당자번호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Employee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624228"/>
                  </a:ext>
                </a:extLst>
              </a:tr>
              <a:tr h="3965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room_img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VARCHAR2(1000)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회의실사진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사진의 경로 주소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문자열 타입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613152"/>
                  </a:ext>
                </a:extLst>
              </a:tr>
              <a:tr h="2136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room_price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시간당비용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시간당 비용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111224"/>
                  </a:ext>
                </a:extLst>
              </a:tr>
              <a:tr h="2136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network_yn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CHAR(1)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N/W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사용여부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회의실에서 네트워크 사용 가능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N: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네트워크 사용 불가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46088"/>
                  </a:ext>
                </a:extLst>
              </a:tr>
              <a:tr h="2136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room_floor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회의실위치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회의실이 위치한 층수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841358"/>
                  </a:ext>
                </a:extLst>
              </a:tr>
              <a:tr h="3965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room_type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장소유형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OR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853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28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2460" y="727131"/>
            <a:ext cx="177003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개별 테이블 정의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316478"/>
              </p:ext>
            </p:extLst>
          </p:nvPr>
        </p:nvGraphicFramePr>
        <p:xfrm>
          <a:off x="681038" y="1448781"/>
          <a:ext cx="8543925" cy="3924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26">
                  <a:extLst>
                    <a:ext uri="{9D8B030D-6E8A-4147-A177-3AD203B41FA5}">
                      <a16:colId xmlns:a16="http://schemas.microsoft.com/office/drawing/2014/main" val="316355495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96332419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2646980020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1080147773"/>
                    </a:ext>
                  </a:extLst>
                </a:gridCol>
                <a:gridCol w="252849">
                  <a:extLst>
                    <a:ext uri="{9D8B030D-6E8A-4147-A177-3AD203B41FA5}">
                      <a16:colId xmlns:a16="http://schemas.microsoft.com/office/drawing/2014/main" val="2904816275"/>
                    </a:ext>
                  </a:extLst>
                </a:gridCol>
                <a:gridCol w="1058435">
                  <a:extLst>
                    <a:ext uri="{9D8B030D-6E8A-4147-A177-3AD203B41FA5}">
                      <a16:colId xmlns:a16="http://schemas.microsoft.com/office/drawing/2014/main" val="702530513"/>
                    </a:ext>
                  </a:extLst>
                </a:gridCol>
                <a:gridCol w="593899">
                  <a:extLst>
                    <a:ext uri="{9D8B030D-6E8A-4147-A177-3AD203B41FA5}">
                      <a16:colId xmlns:a16="http://schemas.microsoft.com/office/drawing/2014/main" val="1114633234"/>
                    </a:ext>
                  </a:extLst>
                </a:gridCol>
                <a:gridCol w="1693497">
                  <a:extLst>
                    <a:ext uri="{9D8B030D-6E8A-4147-A177-3AD203B41FA5}">
                      <a16:colId xmlns:a16="http://schemas.microsoft.com/office/drawing/2014/main" val="2415442008"/>
                    </a:ext>
                  </a:extLst>
                </a:gridCol>
                <a:gridCol w="946711">
                  <a:extLst>
                    <a:ext uri="{9D8B030D-6E8A-4147-A177-3AD203B41FA5}">
                      <a16:colId xmlns:a16="http://schemas.microsoft.com/office/drawing/2014/main" val="1419821925"/>
                    </a:ext>
                  </a:extLst>
                </a:gridCol>
                <a:gridCol w="3316430">
                  <a:extLst>
                    <a:ext uri="{9D8B030D-6E8A-4147-A177-3AD203B41FA5}">
                      <a16:colId xmlns:a16="http://schemas.microsoft.com/office/drawing/2014/main" val="4048550298"/>
                    </a:ext>
                  </a:extLst>
                </a:gridCol>
              </a:tblGrid>
              <a:tr h="35837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Equipment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677484"/>
                  </a:ext>
                </a:extLst>
              </a:tr>
              <a:tr h="35837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25501"/>
                  </a:ext>
                </a:extLst>
              </a:tr>
              <a:tr h="35837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PRIMARY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081664"/>
                  </a:ext>
                </a:extLst>
              </a:tr>
              <a:tr h="35837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426"/>
                  </a:ext>
                </a:extLst>
              </a:tr>
              <a:tr h="35837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99482"/>
                  </a:ext>
                </a:extLst>
              </a:tr>
              <a:tr h="373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참조 테이블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581068"/>
                  </a:ext>
                </a:extLst>
              </a:tr>
              <a:tr h="37330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equipment_seq 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288749"/>
                  </a:ext>
                </a:extLst>
              </a:tr>
              <a:tr h="692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eq_name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VARCHAR2(50)</a:t>
                      </a:r>
                      <a:endParaRPr lang="en-US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비품명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151559"/>
                  </a:ext>
                </a:extLst>
              </a:tr>
              <a:tr h="6929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eq_detail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비품설명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95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5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2460" y="727131"/>
            <a:ext cx="177003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개별 테이블 정의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939427"/>
              </p:ext>
            </p:extLst>
          </p:nvPr>
        </p:nvGraphicFramePr>
        <p:xfrm>
          <a:off x="681038" y="1556794"/>
          <a:ext cx="8543925" cy="3960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26">
                  <a:extLst>
                    <a:ext uri="{9D8B030D-6E8A-4147-A177-3AD203B41FA5}">
                      <a16:colId xmlns:a16="http://schemas.microsoft.com/office/drawing/2014/main" val="3494220278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3745291265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3394328760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6701336"/>
                    </a:ext>
                  </a:extLst>
                </a:gridCol>
                <a:gridCol w="252849">
                  <a:extLst>
                    <a:ext uri="{9D8B030D-6E8A-4147-A177-3AD203B41FA5}">
                      <a16:colId xmlns:a16="http://schemas.microsoft.com/office/drawing/2014/main" val="3896070766"/>
                    </a:ext>
                  </a:extLst>
                </a:gridCol>
                <a:gridCol w="1058435">
                  <a:extLst>
                    <a:ext uri="{9D8B030D-6E8A-4147-A177-3AD203B41FA5}">
                      <a16:colId xmlns:a16="http://schemas.microsoft.com/office/drawing/2014/main" val="1836626383"/>
                    </a:ext>
                  </a:extLst>
                </a:gridCol>
                <a:gridCol w="593899">
                  <a:extLst>
                    <a:ext uri="{9D8B030D-6E8A-4147-A177-3AD203B41FA5}">
                      <a16:colId xmlns:a16="http://schemas.microsoft.com/office/drawing/2014/main" val="1120332115"/>
                    </a:ext>
                  </a:extLst>
                </a:gridCol>
                <a:gridCol w="1693497">
                  <a:extLst>
                    <a:ext uri="{9D8B030D-6E8A-4147-A177-3AD203B41FA5}">
                      <a16:colId xmlns:a16="http://schemas.microsoft.com/office/drawing/2014/main" val="719778348"/>
                    </a:ext>
                  </a:extLst>
                </a:gridCol>
                <a:gridCol w="946711">
                  <a:extLst>
                    <a:ext uri="{9D8B030D-6E8A-4147-A177-3AD203B41FA5}">
                      <a16:colId xmlns:a16="http://schemas.microsoft.com/office/drawing/2014/main" val="1548884324"/>
                    </a:ext>
                  </a:extLst>
                </a:gridCol>
                <a:gridCol w="3316430">
                  <a:extLst>
                    <a:ext uri="{9D8B030D-6E8A-4147-A177-3AD203B41FA5}">
                      <a16:colId xmlns:a16="http://schemas.microsoft.com/office/drawing/2014/main" val="837731071"/>
                    </a:ext>
                  </a:extLst>
                </a:gridCol>
              </a:tblGrid>
              <a:tr h="43009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Room_Equipment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70603"/>
                  </a:ext>
                </a:extLst>
              </a:tr>
              <a:tr h="43009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_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비품현황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33951"/>
                  </a:ext>
                </a:extLst>
              </a:tr>
              <a:tr h="43009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PRIMARY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935317"/>
                  </a:ext>
                </a:extLst>
              </a:tr>
              <a:tr h="43009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room_no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877003"/>
                  </a:ext>
                </a:extLst>
              </a:tr>
              <a:tr h="43009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21085"/>
                  </a:ext>
                </a:extLst>
              </a:tr>
              <a:tr h="4480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참조 테이블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186198"/>
                  </a:ext>
                </a:extLst>
              </a:tr>
              <a:tr h="4480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607569"/>
                  </a:ext>
                </a:extLst>
              </a:tr>
              <a:tr h="4480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Equipment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685058"/>
                  </a:ext>
                </a:extLst>
              </a:tr>
              <a:tr h="46593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eq_count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수량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회의실에서 보유한 비품의 수량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68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3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2460" y="727131"/>
            <a:ext cx="177003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개별 테이블 정의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10934"/>
              </p:ext>
            </p:extLst>
          </p:nvPr>
        </p:nvGraphicFramePr>
        <p:xfrm>
          <a:off x="681038" y="1344453"/>
          <a:ext cx="8543925" cy="52908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26">
                  <a:extLst>
                    <a:ext uri="{9D8B030D-6E8A-4147-A177-3AD203B41FA5}">
                      <a16:colId xmlns:a16="http://schemas.microsoft.com/office/drawing/2014/main" val="2204752030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2747500151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854928765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564114698"/>
                    </a:ext>
                  </a:extLst>
                </a:gridCol>
                <a:gridCol w="252849">
                  <a:extLst>
                    <a:ext uri="{9D8B030D-6E8A-4147-A177-3AD203B41FA5}">
                      <a16:colId xmlns:a16="http://schemas.microsoft.com/office/drawing/2014/main" val="1337270256"/>
                    </a:ext>
                  </a:extLst>
                </a:gridCol>
                <a:gridCol w="1058435">
                  <a:extLst>
                    <a:ext uri="{9D8B030D-6E8A-4147-A177-3AD203B41FA5}">
                      <a16:colId xmlns:a16="http://schemas.microsoft.com/office/drawing/2014/main" val="2473163355"/>
                    </a:ext>
                  </a:extLst>
                </a:gridCol>
                <a:gridCol w="593899">
                  <a:extLst>
                    <a:ext uri="{9D8B030D-6E8A-4147-A177-3AD203B41FA5}">
                      <a16:colId xmlns:a16="http://schemas.microsoft.com/office/drawing/2014/main" val="3371937760"/>
                    </a:ext>
                  </a:extLst>
                </a:gridCol>
                <a:gridCol w="1693497">
                  <a:extLst>
                    <a:ext uri="{9D8B030D-6E8A-4147-A177-3AD203B41FA5}">
                      <a16:colId xmlns:a16="http://schemas.microsoft.com/office/drawing/2014/main" val="150468441"/>
                    </a:ext>
                  </a:extLst>
                </a:gridCol>
                <a:gridCol w="946711">
                  <a:extLst>
                    <a:ext uri="{9D8B030D-6E8A-4147-A177-3AD203B41FA5}">
                      <a16:colId xmlns:a16="http://schemas.microsoft.com/office/drawing/2014/main" val="3918917900"/>
                    </a:ext>
                  </a:extLst>
                </a:gridCol>
                <a:gridCol w="3316430">
                  <a:extLst>
                    <a:ext uri="{9D8B030D-6E8A-4147-A177-3AD203B41FA5}">
                      <a16:colId xmlns:a16="http://schemas.microsoft.com/office/drawing/2014/main" val="4163740776"/>
                    </a:ext>
                  </a:extLst>
                </a:gridCol>
              </a:tblGrid>
              <a:tr h="1337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  <a:endParaRPr lang="ko-KR" altLang="en-US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Reserve_history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86010"/>
                  </a:ext>
                </a:extLst>
              </a:tr>
              <a:tr h="1337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예약내역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616546"/>
                  </a:ext>
                </a:extLst>
              </a:tr>
              <a:tr h="1337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PRIMARY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324269"/>
                  </a:ext>
                </a:extLst>
              </a:tr>
              <a:tr h="1337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room_no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reserve_emp_no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37104"/>
                  </a:ext>
                </a:extLst>
              </a:tr>
              <a:tr h="1337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429762"/>
                  </a:ext>
                </a:extLst>
              </a:tr>
              <a:tr h="139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참조 테이블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660257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Reserve_history_seq 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766728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188784"/>
                  </a:ext>
                </a:extLst>
              </a:tr>
              <a:tr h="25857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reserve_emp_no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예약자번호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Employee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644232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start_date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사용시작일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YYYY/MM/DD/HH24:MI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11258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end_date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사용종료일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YYYY/MM/DD/HH24:MI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68371"/>
                  </a:ext>
                </a:extLst>
              </a:tr>
              <a:tr h="13929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approval1_yn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차결재여부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0: 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미결재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1: 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2: 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23763"/>
                  </a:ext>
                </a:extLst>
              </a:tr>
              <a:tr h="25857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approval1_emp_no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차결재자사원번호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614399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approval1_date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차결재일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YYYY/MM/DD/HH24:MI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210606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approval2_yn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차결재여부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0: 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미결재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1: 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2: 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546271"/>
                  </a:ext>
                </a:extLst>
              </a:tr>
              <a:tr h="25857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approval2_emp_no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차결재자사원번호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610462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approval2_date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차결재일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YYYY/MM/DD/HH24:MI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274154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payment_yn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비용결제여부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미결재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1: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95149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payment_date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비용결제일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YYYY/MM/DD/HH24:MI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567919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reserve_date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예약신청일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YYYY/MM/DD/HH24:MI:SS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106553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reserve_price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결제금액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지불해야하는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총금액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326719"/>
                  </a:ext>
                </a:extLst>
              </a:tr>
              <a:tr h="25857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purpose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VARCHAR2(300)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회의목적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704544"/>
                  </a:ext>
                </a:extLst>
              </a:tr>
              <a:tr h="25857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category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회의구분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내부회의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고객미팅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등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635670"/>
                  </a:ext>
                </a:extLst>
              </a:tr>
              <a:tr h="25857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priority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중요도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신청자가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1~5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의 우선순위를 설정 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1: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매우낮음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2: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낮음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3: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보통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4: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높음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5: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매우 높음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722945"/>
                  </a:ext>
                </a:extLst>
              </a:tr>
              <a:tr h="1615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emp_count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참석인원수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528992"/>
                  </a:ext>
                </a:extLst>
              </a:tr>
              <a:tr h="16715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snack_yn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CHAR(1)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간식준비여부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Y/N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41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0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2460" y="727131"/>
            <a:ext cx="177003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개별 테이블 정의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45824"/>
              </p:ext>
            </p:extLst>
          </p:nvPr>
        </p:nvGraphicFramePr>
        <p:xfrm>
          <a:off x="681038" y="1556789"/>
          <a:ext cx="8543925" cy="4212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26">
                  <a:extLst>
                    <a:ext uri="{9D8B030D-6E8A-4147-A177-3AD203B41FA5}">
                      <a16:colId xmlns:a16="http://schemas.microsoft.com/office/drawing/2014/main" val="3567362520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55727224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3580971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380924445"/>
                    </a:ext>
                  </a:extLst>
                </a:gridCol>
                <a:gridCol w="252849">
                  <a:extLst>
                    <a:ext uri="{9D8B030D-6E8A-4147-A177-3AD203B41FA5}">
                      <a16:colId xmlns:a16="http://schemas.microsoft.com/office/drawing/2014/main" val="4075295708"/>
                    </a:ext>
                  </a:extLst>
                </a:gridCol>
                <a:gridCol w="1058435">
                  <a:extLst>
                    <a:ext uri="{9D8B030D-6E8A-4147-A177-3AD203B41FA5}">
                      <a16:colId xmlns:a16="http://schemas.microsoft.com/office/drawing/2014/main" val="1515464230"/>
                    </a:ext>
                  </a:extLst>
                </a:gridCol>
                <a:gridCol w="802410">
                  <a:extLst>
                    <a:ext uri="{9D8B030D-6E8A-4147-A177-3AD203B41FA5}">
                      <a16:colId xmlns:a16="http://schemas.microsoft.com/office/drawing/2014/main" val="2343095698"/>
                    </a:ext>
                  </a:extLst>
                </a:gridCol>
                <a:gridCol w="1484986">
                  <a:extLst>
                    <a:ext uri="{9D8B030D-6E8A-4147-A177-3AD203B41FA5}">
                      <a16:colId xmlns:a16="http://schemas.microsoft.com/office/drawing/2014/main" val="2624662954"/>
                    </a:ext>
                  </a:extLst>
                </a:gridCol>
                <a:gridCol w="946711">
                  <a:extLst>
                    <a:ext uri="{9D8B030D-6E8A-4147-A177-3AD203B41FA5}">
                      <a16:colId xmlns:a16="http://schemas.microsoft.com/office/drawing/2014/main" val="348074258"/>
                    </a:ext>
                  </a:extLst>
                </a:gridCol>
                <a:gridCol w="3316430">
                  <a:extLst>
                    <a:ext uri="{9D8B030D-6E8A-4147-A177-3AD203B41FA5}">
                      <a16:colId xmlns:a16="http://schemas.microsoft.com/office/drawing/2014/main" val="551896433"/>
                    </a:ext>
                  </a:extLst>
                </a:gridCol>
              </a:tblGrid>
              <a:tr h="30158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Notice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817496"/>
                  </a:ext>
                </a:extLst>
              </a:tr>
              <a:tr h="30158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097"/>
                  </a:ext>
                </a:extLst>
              </a:tr>
              <a:tr h="30158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PRIMARY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notice_no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39774"/>
                  </a:ext>
                </a:extLst>
              </a:tr>
              <a:tr h="30158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writer_emp_no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6367"/>
                  </a:ext>
                </a:extLst>
              </a:tr>
              <a:tr h="30158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364797"/>
                  </a:ext>
                </a:extLst>
              </a:tr>
              <a:tr h="31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참조 테이블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517278"/>
                  </a:ext>
                </a:extLst>
              </a:tr>
              <a:tr h="31415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notice_no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공지사항의 고유번호 순번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(1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씩 증가하는 숫자</a:t>
                      </a:r>
                      <a:r>
                        <a:rPr lang="en-US" altLang="ko-KR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629314"/>
                  </a:ext>
                </a:extLst>
              </a:tr>
              <a:tr h="58316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notice_subject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제목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649684"/>
                  </a:ext>
                </a:extLst>
              </a:tr>
              <a:tr h="58316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notice_content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82516"/>
                  </a:ext>
                </a:extLst>
              </a:tr>
              <a:tr h="58316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writer_emp_no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작성자사원번호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Employee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72947"/>
                  </a:ext>
                </a:extLst>
              </a:tr>
              <a:tr h="3267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notice_date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작성일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작성한 날짜 ‘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YYYYMMDDHH24MISS’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685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18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2460" y="727131"/>
            <a:ext cx="177003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개별 테이블 정의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37545"/>
              </p:ext>
            </p:extLst>
          </p:nvPr>
        </p:nvGraphicFramePr>
        <p:xfrm>
          <a:off x="681038" y="1520787"/>
          <a:ext cx="8543925" cy="43564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26">
                  <a:extLst>
                    <a:ext uri="{9D8B030D-6E8A-4147-A177-3AD203B41FA5}">
                      <a16:colId xmlns:a16="http://schemas.microsoft.com/office/drawing/2014/main" val="2257777718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4272732275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3466817077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2877944336"/>
                    </a:ext>
                  </a:extLst>
                </a:gridCol>
                <a:gridCol w="252849">
                  <a:extLst>
                    <a:ext uri="{9D8B030D-6E8A-4147-A177-3AD203B41FA5}">
                      <a16:colId xmlns:a16="http://schemas.microsoft.com/office/drawing/2014/main" val="393302047"/>
                    </a:ext>
                  </a:extLst>
                </a:gridCol>
                <a:gridCol w="1058435">
                  <a:extLst>
                    <a:ext uri="{9D8B030D-6E8A-4147-A177-3AD203B41FA5}">
                      <a16:colId xmlns:a16="http://schemas.microsoft.com/office/drawing/2014/main" val="2435871935"/>
                    </a:ext>
                  </a:extLst>
                </a:gridCol>
                <a:gridCol w="946426">
                  <a:extLst>
                    <a:ext uri="{9D8B030D-6E8A-4147-A177-3AD203B41FA5}">
                      <a16:colId xmlns:a16="http://schemas.microsoft.com/office/drawing/2014/main" val="1373780899"/>
                    </a:ext>
                  </a:extLst>
                </a:gridCol>
                <a:gridCol w="1340970">
                  <a:extLst>
                    <a:ext uri="{9D8B030D-6E8A-4147-A177-3AD203B41FA5}">
                      <a16:colId xmlns:a16="http://schemas.microsoft.com/office/drawing/2014/main" val="4139011022"/>
                    </a:ext>
                  </a:extLst>
                </a:gridCol>
                <a:gridCol w="946711">
                  <a:extLst>
                    <a:ext uri="{9D8B030D-6E8A-4147-A177-3AD203B41FA5}">
                      <a16:colId xmlns:a16="http://schemas.microsoft.com/office/drawing/2014/main" val="1428552717"/>
                    </a:ext>
                  </a:extLst>
                </a:gridCol>
                <a:gridCol w="3316430">
                  <a:extLst>
                    <a:ext uri="{9D8B030D-6E8A-4147-A177-3AD203B41FA5}">
                      <a16:colId xmlns:a16="http://schemas.microsoft.com/office/drawing/2014/main" val="2377959551"/>
                    </a:ext>
                  </a:extLst>
                </a:gridCol>
              </a:tblGrid>
              <a:tr h="39099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Department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40575"/>
                  </a:ext>
                </a:extLst>
              </a:tr>
              <a:tr h="39099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부서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834353"/>
                  </a:ext>
                </a:extLst>
              </a:tr>
              <a:tr h="39099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PRIMARY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dept_no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12235"/>
                  </a:ext>
                </a:extLst>
              </a:tr>
              <a:tr h="39099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13425"/>
                  </a:ext>
                </a:extLst>
              </a:tr>
              <a:tr h="39099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63388"/>
                  </a:ext>
                </a:extLst>
              </a:tr>
              <a:tr h="4072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참조 테이블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674419"/>
                  </a:ext>
                </a:extLst>
              </a:tr>
              <a:tr h="40728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dept_no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부서번호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Department_seq </a:t>
                      </a:r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이용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0395"/>
                  </a:ext>
                </a:extLst>
              </a:tr>
              <a:tr h="75605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dept_name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VARCHAR2(50)</a:t>
                      </a:r>
                      <a:endParaRPr lang="en-US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부서명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207685"/>
                  </a:ext>
                </a:extLst>
              </a:tr>
              <a:tr h="40728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boss_no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부서장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부서장의 사원번호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218405"/>
                  </a:ext>
                </a:extLst>
              </a:tr>
              <a:tr h="42358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mgr_dept_no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상위부서번호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Department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부서의 상위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부서번호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15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1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2460" y="727131"/>
            <a:ext cx="177003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개별 테이블 정의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46299"/>
              </p:ext>
            </p:extLst>
          </p:nvPr>
        </p:nvGraphicFramePr>
        <p:xfrm>
          <a:off x="681038" y="1592794"/>
          <a:ext cx="8543925" cy="41404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26">
                  <a:extLst>
                    <a:ext uri="{9D8B030D-6E8A-4147-A177-3AD203B41FA5}">
                      <a16:colId xmlns:a16="http://schemas.microsoft.com/office/drawing/2014/main" val="436673024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2226802937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2955968347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308137828"/>
                    </a:ext>
                  </a:extLst>
                </a:gridCol>
                <a:gridCol w="252849">
                  <a:extLst>
                    <a:ext uri="{9D8B030D-6E8A-4147-A177-3AD203B41FA5}">
                      <a16:colId xmlns:a16="http://schemas.microsoft.com/office/drawing/2014/main" val="255164087"/>
                    </a:ext>
                  </a:extLst>
                </a:gridCol>
                <a:gridCol w="1058435">
                  <a:extLst>
                    <a:ext uri="{9D8B030D-6E8A-4147-A177-3AD203B41FA5}">
                      <a16:colId xmlns:a16="http://schemas.microsoft.com/office/drawing/2014/main" val="1949611872"/>
                    </a:ext>
                  </a:extLst>
                </a:gridCol>
                <a:gridCol w="874418">
                  <a:extLst>
                    <a:ext uri="{9D8B030D-6E8A-4147-A177-3AD203B41FA5}">
                      <a16:colId xmlns:a16="http://schemas.microsoft.com/office/drawing/2014/main" val="1206608610"/>
                    </a:ext>
                  </a:extLst>
                </a:gridCol>
                <a:gridCol w="1412978">
                  <a:extLst>
                    <a:ext uri="{9D8B030D-6E8A-4147-A177-3AD203B41FA5}">
                      <a16:colId xmlns:a16="http://schemas.microsoft.com/office/drawing/2014/main" val="4260558093"/>
                    </a:ext>
                  </a:extLst>
                </a:gridCol>
                <a:gridCol w="946711">
                  <a:extLst>
                    <a:ext uri="{9D8B030D-6E8A-4147-A177-3AD203B41FA5}">
                      <a16:colId xmlns:a16="http://schemas.microsoft.com/office/drawing/2014/main" val="1580349974"/>
                    </a:ext>
                  </a:extLst>
                </a:gridCol>
                <a:gridCol w="3316430">
                  <a:extLst>
                    <a:ext uri="{9D8B030D-6E8A-4147-A177-3AD203B41FA5}">
                      <a16:colId xmlns:a16="http://schemas.microsoft.com/office/drawing/2014/main" val="2254245474"/>
                    </a:ext>
                  </a:extLst>
                </a:gridCol>
              </a:tblGrid>
              <a:tr h="45918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Meeting_member_list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44939"/>
                  </a:ext>
                </a:extLst>
              </a:tr>
              <a:tr h="45918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회의별참석자명단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894127"/>
                  </a:ext>
                </a:extLst>
              </a:tr>
              <a:tr h="45918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PRIMARY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reserve_no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042793"/>
                  </a:ext>
                </a:extLst>
              </a:tr>
              <a:tr h="45918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reserve_no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90122"/>
                  </a:ext>
                </a:extLst>
              </a:tr>
              <a:tr h="45918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077153"/>
                  </a:ext>
                </a:extLst>
              </a:tr>
              <a:tr h="4783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참조 테이블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760610"/>
                  </a:ext>
                </a:extLst>
              </a:tr>
              <a:tr h="47831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Reserve_history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684068"/>
                  </a:ext>
                </a:extLst>
              </a:tr>
              <a:tr h="8879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VARCHAR2(50)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사원번호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Employee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095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2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테이블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2460" y="727131"/>
            <a:ext cx="177003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개별 테이블 정의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22108"/>
              </p:ext>
            </p:extLst>
          </p:nvPr>
        </p:nvGraphicFramePr>
        <p:xfrm>
          <a:off x="681038" y="1412776"/>
          <a:ext cx="8543925" cy="4284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26">
                  <a:extLst>
                    <a:ext uri="{9D8B030D-6E8A-4147-A177-3AD203B41FA5}">
                      <a16:colId xmlns:a16="http://schemas.microsoft.com/office/drawing/2014/main" val="652919415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1402892344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3308026321"/>
                    </a:ext>
                  </a:extLst>
                </a:gridCol>
                <a:gridCol w="170526">
                  <a:extLst>
                    <a:ext uri="{9D8B030D-6E8A-4147-A177-3AD203B41FA5}">
                      <a16:colId xmlns:a16="http://schemas.microsoft.com/office/drawing/2014/main" val="3911966112"/>
                    </a:ext>
                  </a:extLst>
                </a:gridCol>
                <a:gridCol w="252849">
                  <a:extLst>
                    <a:ext uri="{9D8B030D-6E8A-4147-A177-3AD203B41FA5}">
                      <a16:colId xmlns:a16="http://schemas.microsoft.com/office/drawing/2014/main" val="2253068375"/>
                    </a:ext>
                  </a:extLst>
                </a:gridCol>
                <a:gridCol w="1058435">
                  <a:extLst>
                    <a:ext uri="{9D8B030D-6E8A-4147-A177-3AD203B41FA5}">
                      <a16:colId xmlns:a16="http://schemas.microsoft.com/office/drawing/2014/main" val="3505478585"/>
                    </a:ext>
                  </a:extLst>
                </a:gridCol>
                <a:gridCol w="593899">
                  <a:extLst>
                    <a:ext uri="{9D8B030D-6E8A-4147-A177-3AD203B41FA5}">
                      <a16:colId xmlns:a16="http://schemas.microsoft.com/office/drawing/2014/main" val="2611164847"/>
                    </a:ext>
                  </a:extLst>
                </a:gridCol>
                <a:gridCol w="1693497">
                  <a:extLst>
                    <a:ext uri="{9D8B030D-6E8A-4147-A177-3AD203B41FA5}">
                      <a16:colId xmlns:a16="http://schemas.microsoft.com/office/drawing/2014/main" val="1679956061"/>
                    </a:ext>
                  </a:extLst>
                </a:gridCol>
                <a:gridCol w="946711">
                  <a:extLst>
                    <a:ext uri="{9D8B030D-6E8A-4147-A177-3AD203B41FA5}">
                      <a16:colId xmlns:a16="http://schemas.microsoft.com/office/drawing/2014/main" val="1535286396"/>
                    </a:ext>
                  </a:extLst>
                </a:gridCol>
                <a:gridCol w="3316430">
                  <a:extLst>
                    <a:ext uri="{9D8B030D-6E8A-4147-A177-3AD203B41FA5}">
                      <a16:colId xmlns:a16="http://schemas.microsoft.com/office/drawing/2014/main" val="2261299810"/>
                    </a:ext>
                  </a:extLst>
                </a:gridCol>
              </a:tblGrid>
              <a:tr h="46528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Meeting_Equipment_list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362518"/>
                  </a:ext>
                </a:extLst>
              </a:tr>
              <a:tr h="46528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회의별비품사용내역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25724"/>
                  </a:ext>
                </a:extLst>
              </a:tr>
              <a:tr h="46528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PRIMARY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133796"/>
                  </a:ext>
                </a:extLst>
              </a:tr>
              <a:tr h="46528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 KEY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reserve_no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46304"/>
                  </a:ext>
                </a:extLst>
              </a:tr>
              <a:tr h="46528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339833"/>
                  </a:ext>
                </a:extLst>
              </a:tr>
              <a:tr h="484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 이름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참조 테이블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892383"/>
                  </a:ext>
                </a:extLst>
              </a:tr>
              <a:tr h="48467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Reserve_history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584910"/>
                  </a:ext>
                </a:extLst>
              </a:tr>
              <a:tr h="48467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eq_no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비품번호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Equipment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490378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7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eq_count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en-US" sz="7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수량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예약시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요청한 비품의 수량</a:t>
                      </a:r>
                    </a:p>
                  </a:txBody>
                  <a:tcPr marL="4699" marR="4699" marT="4699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03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33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487908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5. </a:t>
            </a:r>
            <a:r>
              <a:rPr lang="ko-KR" altLang="en-US" b="1" kern="0" dirty="0" err="1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메뉴구조도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907650"/>
              </p:ext>
            </p:extLst>
          </p:nvPr>
        </p:nvGraphicFramePr>
        <p:xfrm>
          <a:off x="812540" y="1159349"/>
          <a:ext cx="8161416" cy="4789931"/>
        </p:xfrm>
        <a:graphic>
          <a:graphicData uri="http://schemas.openxmlformats.org/drawingml/2006/table">
            <a:tbl>
              <a:tblPr/>
              <a:tblGrid>
                <a:gridCol w="816142">
                  <a:extLst>
                    <a:ext uri="{9D8B030D-6E8A-4147-A177-3AD203B41FA5}">
                      <a16:colId xmlns:a16="http://schemas.microsoft.com/office/drawing/2014/main" val="505578433"/>
                    </a:ext>
                  </a:extLst>
                </a:gridCol>
                <a:gridCol w="869659">
                  <a:extLst>
                    <a:ext uri="{9D8B030D-6E8A-4147-A177-3AD203B41FA5}">
                      <a16:colId xmlns:a16="http://schemas.microsoft.com/office/drawing/2014/main" val="1267696268"/>
                    </a:ext>
                  </a:extLst>
                </a:gridCol>
                <a:gridCol w="1337937">
                  <a:extLst>
                    <a:ext uri="{9D8B030D-6E8A-4147-A177-3AD203B41FA5}">
                      <a16:colId xmlns:a16="http://schemas.microsoft.com/office/drawing/2014/main" val="381686466"/>
                    </a:ext>
                  </a:extLst>
                </a:gridCol>
                <a:gridCol w="1217523">
                  <a:extLst>
                    <a:ext uri="{9D8B030D-6E8A-4147-A177-3AD203B41FA5}">
                      <a16:colId xmlns:a16="http://schemas.microsoft.com/office/drawing/2014/main" val="2186021280"/>
                    </a:ext>
                  </a:extLst>
                </a:gridCol>
                <a:gridCol w="3920155">
                  <a:extLst>
                    <a:ext uri="{9D8B030D-6E8A-4147-A177-3AD203B41FA5}">
                      <a16:colId xmlns:a16="http://schemas.microsoft.com/office/drawing/2014/main" val="2794268145"/>
                    </a:ext>
                  </a:extLst>
                </a:gridCol>
              </a:tblGrid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000402"/>
                  </a:ext>
                </a:extLst>
              </a:tr>
              <a:tr h="42442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관련 변경사항 공지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372869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200" u="none" strike="noStrike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관련 공지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272642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 관련 공지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99949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회의실소개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299089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근무지별 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근무지별 예약 현황 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832136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회의실별 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회의실별 예약 현황 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896835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회의실검색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074499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근무지별 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근무지별 예약 현황 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617696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날짜별 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날짜별 예약 현황 조회</a:t>
                      </a:r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기간 설정 가능</a:t>
                      </a:r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544203"/>
                  </a:ext>
                </a:extLst>
              </a:tr>
              <a:tr h="25119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예약하기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날짜 및 시간 선택하여 예약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863935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200" u="none" strike="noStrike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200" u="none" strike="noStrike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379287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나의 예약현황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이전 예약 상황 조회 및 현재 대기중 확인 및 취소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634599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나의 예약이력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이력 정보 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220130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상위결재자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674958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293628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 승인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결재 승인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00448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 반려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결재 반려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27014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37386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200" u="none" strike="noStrike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결제현황 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사용비용 </a:t>
                      </a:r>
                      <a:r>
                        <a:rPr lang="ko-KR" altLang="en-US" sz="1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결제요청</a:t>
                      </a:r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조회 및 결제완료내역 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34028"/>
                  </a:ext>
                </a:extLst>
              </a:tr>
              <a:tr h="21654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비용결제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사용비용 결제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17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80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487908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5. </a:t>
            </a:r>
            <a:r>
              <a:rPr lang="ko-KR" altLang="en-US" b="1" kern="0" dirty="0" err="1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메뉴구조도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091179"/>
              </p:ext>
            </p:extLst>
          </p:nvPr>
        </p:nvGraphicFramePr>
        <p:xfrm>
          <a:off x="956556" y="1124751"/>
          <a:ext cx="7812868" cy="4766303"/>
        </p:xfrm>
        <a:graphic>
          <a:graphicData uri="http://schemas.openxmlformats.org/drawingml/2006/table">
            <a:tbl>
              <a:tblPr/>
              <a:tblGrid>
                <a:gridCol w="781287">
                  <a:extLst>
                    <a:ext uri="{9D8B030D-6E8A-4147-A177-3AD203B41FA5}">
                      <a16:colId xmlns:a16="http://schemas.microsoft.com/office/drawing/2014/main" val="1846370989"/>
                    </a:ext>
                  </a:extLst>
                </a:gridCol>
                <a:gridCol w="832519">
                  <a:extLst>
                    <a:ext uri="{9D8B030D-6E8A-4147-A177-3AD203B41FA5}">
                      <a16:colId xmlns:a16="http://schemas.microsoft.com/office/drawing/2014/main" val="2599311838"/>
                    </a:ext>
                  </a:extLst>
                </a:gridCol>
                <a:gridCol w="1280798">
                  <a:extLst>
                    <a:ext uri="{9D8B030D-6E8A-4147-A177-3AD203B41FA5}">
                      <a16:colId xmlns:a16="http://schemas.microsoft.com/office/drawing/2014/main" val="2247632794"/>
                    </a:ext>
                  </a:extLst>
                </a:gridCol>
                <a:gridCol w="1165526">
                  <a:extLst>
                    <a:ext uri="{9D8B030D-6E8A-4147-A177-3AD203B41FA5}">
                      <a16:colId xmlns:a16="http://schemas.microsoft.com/office/drawing/2014/main" val="3884655800"/>
                    </a:ext>
                  </a:extLst>
                </a:gridCol>
                <a:gridCol w="3752738">
                  <a:extLst>
                    <a:ext uri="{9D8B030D-6E8A-4147-A177-3AD203B41FA5}">
                      <a16:colId xmlns:a16="http://schemas.microsoft.com/office/drawing/2014/main" val="1362570772"/>
                    </a:ext>
                  </a:extLst>
                </a:gridCol>
              </a:tblGrid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494916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767654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추가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내용 추가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63215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삭제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글 삭제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054494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200" u="none" strike="noStrike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글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426686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993501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관리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추가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789947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삭제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473630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630258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관리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추가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95478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삭제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400823"/>
                  </a:ext>
                </a:extLst>
              </a:tr>
              <a:tr h="23062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440597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관리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추가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21221"/>
                  </a:ext>
                </a:extLst>
              </a:tr>
              <a:tr h="21140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삭제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119423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572638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486931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예약현황관리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전체예약조회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683909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예약추가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84216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예약삭제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558991"/>
                  </a:ext>
                </a:extLst>
              </a:tr>
              <a:tr h="2402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통계조회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571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9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06344" y="4649347"/>
            <a:ext cx="3655168" cy="474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Ⅰ. 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일정 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0772" y="5121188"/>
            <a:ext cx="6563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회의실 예약 관리 시스템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MBMS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(MBMS : Meeting-room Booking Management System)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67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68433" y="4649347"/>
            <a:ext cx="4060727" cy="474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Ⅴ. 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정의서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00772" y="5121188"/>
            <a:ext cx="6563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회의실 예약 관리 시스템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MBMS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(MBMS : Meeting-room Booking Management System)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13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225847"/>
            <a:ext cx="7308850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6"/>
          <p:cNvSpPr>
            <a:spLocks noChangeArrowheads="1"/>
          </p:cNvSpPr>
          <p:nvPr/>
        </p:nvSpPr>
        <p:spPr bwMode="auto">
          <a:xfrm>
            <a:off x="3765550" y="2383135"/>
            <a:ext cx="2195513" cy="71913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6" name="Group 3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817622"/>
              </p:ext>
            </p:extLst>
          </p:nvPr>
        </p:nvGraphicFramePr>
        <p:xfrm>
          <a:off x="7656513" y="1233786"/>
          <a:ext cx="2122487" cy="3383345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3945325953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1661663369"/>
                    </a:ext>
                  </a:extLst>
                </a:gridCol>
              </a:tblGrid>
              <a:tr h="304680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06279"/>
                  </a:ext>
                </a:extLst>
              </a:tr>
              <a:tr h="74116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 화면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로그인하지 않은 상태에서는 어떤 경로로 접근해도 로그인 화면 출력</a:t>
                      </a:r>
                    </a:p>
                  </a:txBody>
                  <a:tcPr marL="36000" marR="3600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776184"/>
                  </a:ext>
                </a:extLst>
              </a:tr>
              <a:tr h="53210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ID/PW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 폼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(e-HR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과 계정 정보 동일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354197"/>
                  </a:ext>
                </a:extLst>
              </a:tr>
              <a:tr h="53210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 후 로그인 시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ID / PW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정보 쿠키에 저장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589113"/>
                  </a:ext>
                </a:extLst>
              </a:tr>
              <a:tr h="74116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 양식 전송 버튼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 시 메인화면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검색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으로 이동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86573"/>
                  </a:ext>
                </a:extLst>
              </a:tr>
              <a:tr h="53210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클릭 시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e-HR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비밀번호 찾기 페이지로 이동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818966"/>
                  </a:ext>
                </a:extLst>
              </a:tr>
            </a:tbl>
          </a:graphicData>
        </a:graphic>
      </p:graphicFrame>
      <p:sp>
        <p:nvSpPr>
          <p:cNvPr id="6170" name="직사각형 44"/>
          <p:cNvSpPr>
            <a:spLocks noChangeArrowheads="1"/>
          </p:cNvSpPr>
          <p:nvPr/>
        </p:nvSpPr>
        <p:spPr bwMode="auto">
          <a:xfrm>
            <a:off x="3500438" y="2383135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171" name="직사각형 44"/>
          <p:cNvSpPr>
            <a:spLocks noChangeArrowheads="1"/>
          </p:cNvSpPr>
          <p:nvPr/>
        </p:nvSpPr>
        <p:spPr bwMode="auto">
          <a:xfrm>
            <a:off x="3500438" y="3162597"/>
            <a:ext cx="227012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6172" name="직사각형 44"/>
          <p:cNvSpPr>
            <a:spLocks noChangeArrowheads="1"/>
          </p:cNvSpPr>
          <p:nvPr/>
        </p:nvSpPr>
        <p:spPr bwMode="auto">
          <a:xfrm>
            <a:off x="5902325" y="3162597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775075" y="3570585"/>
            <a:ext cx="8128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74" name="직사각형 44"/>
          <p:cNvSpPr>
            <a:spLocks noChangeArrowheads="1"/>
          </p:cNvSpPr>
          <p:nvPr/>
        </p:nvSpPr>
        <p:spPr bwMode="auto">
          <a:xfrm>
            <a:off x="3500438" y="3400722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4</a:t>
            </a:r>
          </a:p>
        </p:txBody>
      </p:sp>
      <p:graphicFrame>
        <p:nvGraphicFramePr>
          <p:cNvPr id="10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36575"/>
              </p:ext>
            </p:extLst>
          </p:nvPr>
        </p:nvGraphicFramePr>
        <p:xfrm>
          <a:off x="200025" y="762297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PG-001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PR-001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송민기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487908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6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err="1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95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195685"/>
            <a:ext cx="7243762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3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691694"/>
              </p:ext>
            </p:extLst>
          </p:nvPr>
        </p:nvGraphicFramePr>
        <p:xfrm>
          <a:off x="7656513" y="1235373"/>
          <a:ext cx="2122487" cy="3560994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36878751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243610251"/>
                    </a:ext>
                  </a:extLst>
                </a:gridCol>
              </a:tblGrid>
              <a:tr h="244554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47" marB="4574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232198"/>
                  </a:ext>
                </a:extLst>
              </a:tr>
              <a:tr h="36590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47" marB="4574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마이페이지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–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현황 출력 페이지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아직 시작되지 않은 회의 출력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47" marB="4574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976212"/>
                  </a:ext>
                </a:extLst>
              </a:tr>
              <a:tr h="80495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47" marB="4574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한 개의 예약 정보를 표출함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및 회의실명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일시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추가비품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 정보 등 대략적 정보를 출력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내부 클릭 시 상세보기 페이지로 이동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47" marB="4574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591393"/>
                  </a:ext>
                </a:extLst>
              </a:tr>
              <a:tr h="50310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47" marB="4574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클릭 시 예약자 본인이 예약을 취소할 수 있음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예약자가 아닌 경우 취소 버튼이 보이지 않음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47" marB="4574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129978"/>
                  </a:ext>
                </a:extLst>
              </a:tr>
              <a:tr h="55798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47" marB="4574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결재가 승인되기 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대기중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결재가 승인된 경우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승인됨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결재가 불허된 경우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반려됨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47" marB="4574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800686"/>
                  </a:ext>
                </a:extLst>
              </a:tr>
            </a:tbl>
          </a:graphicData>
        </a:graphic>
      </p:graphicFrame>
      <p:sp>
        <p:nvSpPr>
          <p:cNvPr id="7190" name="Rectangle 56"/>
          <p:cNvSpPr>
            <a:spLocks noChangeArrowheads="1"/>
          </p:cNvSpPr>
          <p:nvPr/>
        </p:nvSpPr>
        <p:spPr bwMode="auto">
          <a:xfrm>
            <a:off x="1638300" y="1771948"/>
            <a:ext cx="5402263" cy="14414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91" name="직사각형 44"/>
          <p:cNvSpPr>
            <a:spLocks noChangeArrowheads="1"/>
          </p:cNvSpPr>
          <p:nvPr/>
        </p:nvSpPr>
        <p:spPr bwMode="auto">
          <a:xfrm>
            <a:off x="1395413" y="1771948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7192" name="직사각형 44"/>
          <p:cNvSpPr>
            <a:spLocks noChangeArrowheads="1"/>
          </p:cNvSpPr>
          <p:nvPr/>
        </p:nvSpPr>
        <p:spPr bwMode="auto">
          <a:xfrm>
            <a:off x="6500813" y="2132310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7193" name="직사각형 44"/>
          <p:cNvSpPr>
            <a:spLocks noChangeArrowheads="1"/>
          </p:cNvSpPr>
          <p:nvPr/>
        </p:nvSpPr>
        <p:spPr bwMode="auto">
          <a:xfrm>
            <a:off x="3368675" y="2862560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graphicFrame>
        <p:nvGraphicFramePr>
          <p:cNvPr id="9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852541"/>
              </p:ext>
            </p:extLst>
          </p:nvPr>
        </p:nvGraphicFramePr>
        <p:xfrm>
          <a:off x="200025" y="763885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PG-002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PR-002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송민기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31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212577"/>
            <a:ext cx="7164387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3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62308"/>
              </p:ext>
            </p:extLst>
          </p:nvPr>
        </p:nvGraphicFramePr>
        <p:xfrm>
          <a:off x="7656513" y="1215752"/>
          <a:ext cx="2122487" cy="4036412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502212231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3867551985"/>
                    </a:ext>
                  </a:extLst>
                </a:gridCol>
              </a:tblGrid>
              <a:tr h="244490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254116"/>
                  </a:ext>
                </a:extLst>
              </a:tr>
              <a:tr h="42067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현황 상세보기 페이지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삭제만 가능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수정 불가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981991"/>
                  </a:ext>
                </a:extLst>
              </a:tr>
              <a:tr h="55784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결재가 승인되기 전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대기중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결재가 승인된 경우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승인됨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결재가 불허된 경우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반려됨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868653"/>
                  </a:ext>
                </a:extLst>
              </a:tr>
              <a:tr h="23337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결재자와 결재 시점 표시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015110"/>
                  </a:ext>
                </a:extLst>
              </a:tr>
              <a:tr h="39324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정보 표시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다과 준비 여부 체크박스 수정 불가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83631"/>
                  </a:ext>
                </a:extLst>
              </a:tr>
              <a:tr h="36580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참석자에 대한 세부 정보 출력 페이지로 이동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780982"/>
                  </a:ext>
                </a:extLst>
              </a:tr>
              <a:tr h="36580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뒤로 가기 버튼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현황 페이지로 이동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913114"/>
                  </a:ext>
                </a:extLst>
              </a:tr>
              <a:tr h="228638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취소 버튼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정보를 삭제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5" marB="4573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785780"/>
                  </a:ext>
                </a:extLst>
              </a:tr>
            </a:tbl>
          </a:graphicData>
        </a:graphic>
      </p:graphicFrame>
      <p:sp>
        <p:nvSpPr>
          <p:cNvPr id="8223" name="직사각형 44"/>
          <p:cNvSpPr>
            <a:spLocks noChangeArrowheads="1"/>
          </p:cNvSpPr>
          <p:nvPr/>
        </p:nvSpPr>
        <p:spPr bwMode="auto">
          <a:xfrm>
            <a:off x="1857375" y="1752327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224" name="직사각형 44"/>
          <p:cNvSpPr>
            <a:spLocks noChangeArrowheads="1"/>
          </p:cNvSpPr>
          <p:nvPr/>
        </p:nvSpPr>
        <p:spPr bwMode="auto">
          <a:xfrm>
            <a:off x="6932613" y="1838052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225" name="Rectangle 56"/>
          <p:cNvSpPr>
            <a:spLocks noChangeArrowheads="1"/>
          </p:cNvSpPr>
          <p:nvPr/>
        </p:nvSpPr>
        <p:spPr bwMode="auto">
          <a:xfrm>
            <a:off x="1784350" y="2112689"/>
            <a:ext cx="5148263" cy="223202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8226" name="직사각형 44"/>
          <p:cNvSpPr>
            <a:spLocks noChangeArrowheads="1"/>
          </p:cNvSpPr>
          <p:nvPr/>
        </p:nvSpPr>
        <p:spPr bwMode="auto">
          <a:xfrm>
            <a:off x="1539875" y="2112689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8227" name="직사각형 44"/>
          <p:cNvSpPr>
            <a:spLocks noChangeArrowheads="1"/>
          </p:cNvSpPr>
          <p:nvPr/>
        </p:nvSpPr>
        <p:spPr bwMode="auto">
          <a:xfrm>
            <a:off x="3440113" y="4627289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8228" name="직사각형 44"/>
          <p:cNvSpPr>
            <a:spLocks noChangeArrowheads="1"/>
          </p:cNvSpPr>
          <p:nvPr/>
        </p:nvSpPr>
        <p:spPr bwMode="auto">
          <a:xfrm>
            <a:off x="4406900" y="4627289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8229" name="직사각형 44"/>
          <p:cNvSpPr>
            <a:spLocks noChangeArrowheads="1"/>
          </p:cNvSpPr>
          <p:nvPr/>
        </p:nvSpPr>
        <p:spPr bwMode="auto">
          <a:xfrm>
            <a:off x="6213475" y="3103289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4</a:t>
            </a:r>
          </a:p>
        </p:txBody>
      </p:sp>
      <p:graphicFrame>
        <p:nvGraphicFramePr>
          <p:cNvPr id="11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029191"/>
              </p:ext>
            </p:extLst>
          </p:nvPr>
        </p:nvGraphicFramePr>
        <p:xfrm>
          <a:off x="200025" y="744264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PG-003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PR-002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송민기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5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242231"/>
            <a:ext cx="715327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3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618702"/>
              </p:ext>
            </p:extLst>
          </p:nvPr>
        </p:nvGraphicFramePr>
        <p:xfrm>
          <a:off x="7656513" y="1231119"/>
          <a:ext cx="2122487" cy="1191327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91944347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927618373"/>
                    </a:ext>
                  </a:extLst>
                </a:gridCol>
              </a:tblGrid>
              <a:tr h="243814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19" marB="4571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829472"/>
                  </a:ext>
                </a:extLst>
              </a:tr>
              <a:tr h="22857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19" marB="4571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참석자 세부 정보 출력 페이지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9" marB="4571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875061"/>
                  </a:ext>
                </a:extLst>
              </a:tr>
              <a:tr h="22857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9" marB="4571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입력된 모든 회의참석자를 출력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9" marB="4571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905630"/>
                  </a:ext>
                </a:extLst>
              </a:tr>
              <a:tr h="42933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9" marB="4571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버튼 클릭 시 세부 조회 화면으로 돌아감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9" marB="4571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456237"/>
                  </a:ext>
                </a:extLst>
              </a:tr>
            </a:tbl>
          </a:graphicData>
        </a:graphic>
      </p:graphicFrame>
      <p:pic>
        <p:nvPicPr>
          <p:cNvPr id="923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4109256"/>
            <a:ext cx="32845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6" name="직사각형 44"/>
          <p:cNvSpPr>
            <a:spLocks noChangeArrowheads="1"/>
          </p:cNvSpPr>
          <p:nvPr/>
        </p:nvSpPr>
        <p:spPr bwMode="auto">
          <a:xfrm>
            <a:off x="2093913" y="4083856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237" name="직사각형 44"/>
          <p:cNvSpPr>
            <a:spLocks noChangeArrowheads="1"/>
          </p:cNvSpPr>
          <p:nvPr/>
        </p:nvSpPr>
        <p:spPr bwMode="auto">
          <a:xfrm>
            <a:off x="2093913" y="1948669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238" name="Rectangle 56"/>
          <p:cNvSpPr>
            <a:spLocks noChangeArrowheads="1"/>
          </p:cNvSpPr>
          <p:nvPr/>
        </p:nvSpPr>
        <p:spPr bwMode="auto">
          <a:xfrm>
            <a:off x="2338388" y="1948669"/>
            <a:ext cx="2901950" cy="189706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8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686272"/>
              </p:ext>
            </p:extLst>
          </p:nvPr>
        </p:nvGraphicFramePr>
        <p:xfrm>
          <a:off x="200025" y="759631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PG-003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PR-002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송민기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0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242231"/>
            <a:ext cx="7161212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3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578589"/>
              </p:ext>
            </p:extLst>
          </p:nvPr>
        </p:nvGraphicFramePr>
        <p:xfrm>
          <a:off x="7656513" y="1235881"/>
          <a:ext cx="2122487" cy="2469415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341995334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3530142515"/>
                    </a:ext>
                  </a:extLst>
                </a:gridCol>
              </a:tblGrid>
              <a:tr h="244399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 (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화면설명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714808"/>
                  </a:ext>
                </a:extLst>
              </a:tr>
              <a:tr h="23329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마이페이지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이력 페이지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04059"/>
                  </a:ext>
                </a:extLst>
              </a:tr>
              <a:tr h="36575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회원이 참여했던 회의 예약 이력을 보여줌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955882"/>
                  </a:ext>
                </a:extLst>
              </a:tr>
              <a:tr h="36575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기간을 선택하여 해당 기간 안의 예약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이력만을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표시함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01534"/>
                  </a:ext>
                </a:extLst>
              </a:tr>
              <a:tr h="23329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한 번에 볼 수 있는 개수를 표시함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58135"/>
                  </a:ext>
                </a:extLst>
              </a:tr>
              <a:tr h="36575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검색 버튼 클릭 시 선택한 기간과 개수 보기로 출력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299291"/>
                  </a:ext>
                </a:extLst>
              </a:tr>
              <a:tr h="23329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다음 페이지의 정보를 표시함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8" marB="4571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205937"/>
                  </a:ext>
                </a:extLst>
              </a:tr>
            </a:tbl>
          </a:graphicData>
        </a:graphic>
      </p:graphicFrame>
      <p:sp>
        <p:nvSpPr>
          <p:cNvPr id="10268" name="Rectangle 56"/>
          <p:cNvSpPr>
            <a:spLocks noChangeArrowheads="1"/>
          </p:cNvSpPr>
          <p:nvPr/>
        </p:nvSpPr>
        <p:spPr bwMode="auto">
          <a:xfrm>
            <a:off x="2936875" y="1674031"/>
            <a:ext cx="2376488" cy="2794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0269" name="Rectangle 56"/>
          <p:cNvSpPr>
            <a:spLocks noChangeArrowheads="1"/>
          </p:cNvSpPr>
          <p:nvPr/>
        </p:nvSpPr>
        <p:spPr bwMode="auto">
          <a:xfrm>
            <a:off x="5348288" y="1674031"/>
            <a:ext cx="973137" cy="2794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0270" name="Rectangle 56"/>
          <p:cNvSpPr>
            <a:spLocks noChangeArrowheads="1"/>
          </p:cNvSpPr>
          <p:nvPr/>
        </p:nvSpPr>
        <p:spPr bwMode="auto">
          <a:xfrm>
            <a:off x="3327400" y="4437868"/>
            <a:ext cx="1804988" cy="2873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0271" name="Rectangle 56"/>
          <p:cNvSpPr>
            <a:spLocks noChangeArrowheads="1"/>
          </p:cNvSpPr>
          <p:nvPr/>
        </p:nvSpPr>
        <p:spPr bwMode="auto">
          <a:xfrm>
            <a:off x="1568450" y="2042331"/>
            <a:ext cx="5653088" cy="221456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0272" name="직사각형 44"/>
          <p:cNvSpPr>
            <a:spLocks noChangeArrowheads="1"/>
          </p:cNvSpPr>
          <p:nvPr/>
        </p:nvSpPr>
        <p:spPr bwMode="auto">
          <a:xfrm>
            <a:off x="1306513" y="2042331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273" name="직사각형 44"/>
          <p:cNvSpPr>
            <a:spLocks noChangeArrowheads="1"/>
          </p:cNvSpPr>
          <p:nvPr/>
        </p:nvSpPr>
        <p:spPr bwMode="auto">
          <a:xfrm>
            <a:off x="2936875" y="1500993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0274" name="직사각형 44"/>
          <p:cNvSpPr>
            <a:spLocks noChangeArrowheads="1"/>
          </p:cNvSpPr>
          <p:nvPr/>
        </p:nvSpPr>
        <p:spPr bwMode="auto">
          <a:xfrm>
            <a:off x="5348288" y="1489881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275" name="직사각형 44"/>
          <p:cNvSpPr>
            <a:spLocks noChangeArrowheads="1"/>
          </p:cNvSpPr>
          <p:nvPr/>
        </p:nvSpPr>
        <p:spPr bwMode="auto">
          <a:xfrm>
            <a:off x="6356350" y="1500993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0276" name="직사각형 44"/>
          <p:cNvSpPr>
            <a:spLocks noChangeArrowheads="1"/>
          </p:cNvSpPr>
          <p:nvPr/>
        </p:nvSpPr>
        <p:spPr bwMode="auto">
          <a:xfrm>
            <a:off x="3082925" y="4437868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5</a:t>
            </a:r>
          </a:p>
        </p:txBody>
      </p:sp>
      <p:graphicFrame>
        <p:nvGraphicFramePr>
          <p:cNvPr id="13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73960"/>
              </p:ext>
            </p:extLst>
          </p:nvPr>
        </p:nvGraphicFramePr>
        <p:xfrm>
          <a:off x="200025" y="764393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PG-004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송민기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185652"/>
            <a:ext cx="7294563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3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76976"/>
              </p:ext>
            </p:extLst>
          </p:nvPr>
        </p:nvGraphicFramePr>
        <p:xfrm>
          <a:off x="7656513" y="1236452"/>
          <a:ext cx="2122487" cy="3609316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083867452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1997002015"/>
                    </a:ext>
                  </a:extLst>
                </a:gridCol>
              </a:tblGrid>
              <a:tr h="244384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997024"/>
                  </a:ext>
                </a:extLst>
              </a:tr>
              <a:tr h="42059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이력 상세보기 페이지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수정 불가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180973"/>
                  </a:ext>
                </a:extLst>
              </a:tr>
              <a:tr h="69490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승인 후 종료된 경우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완료됨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결재가 불허된 경우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반려됨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결제가 승인되지 않은 채로 시작 기한이 지난 경우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반려됨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852578"/>
                  </a:ext>
                </a:extLst>
              </a:tr>
              <a:tr h="23327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결재자와 결재 시점 표시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47213"/>
                  </a:ext>
                </a:extLst>
              </a:tr>
              <a:tr h="39316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정보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다과 준비 여부 체크박스 수정 불가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735847"/>
                  </a:ext>
                </a:extLst>
              </a:tr>
              <a:tr h="36573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참석자에 대한 세부 정보 출력 페이지로 이동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437005"/>
                  </a:ext>
                </a:extLst>
              </a:tr>
              <a:tr h="36573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뒤로 가기 버튼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이력 페이지로 이동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38992"/>
                  </a:ext>
                </a:extLst>
              </a:tr>
            </a:tbl>
          </a:graphicData>
        </a:graphic>
      </p:graphicFrame>
      <p:sp>
        <p:nvSpPr>
          <p:cNvPr id="11292" name="직사각형 44"/>
          <p:cNvSpPr>
            <a:spLocks noChangeArrowheads="1"/>
          </p:cNvSpPr>
          <p:nvPr/>
        </p:nvSpPr>
        <p:spPr bwMode="auto">
          <a:xfrm>
            <a:off x="1857375" y="1773027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293" name="직사각형 44"/>
          <p:cNvSpPr>
            <a:spLocks noChangeArrowheads="1"/>
          </p:cNvSpPr>
          <p:nvPr/>
        </p:nvSpPr>
        <p:spPr bwMode="auto">
          <a:xfrm>
            <a:off x="6977063" y="1769852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294" name="Rectangle 56"/>
          <p:cNvSpPr>
            <a:spLocks noChangeArrowheads="1"/>
          </p:cNvSpPr>
          <p:nvPr/>
        </p:nvSpPr>
        <p:spPr bwMode="auto">
          <a:xfrm>
            <a:off x="1784350" y="2096877"/>
            <a:ext cx="5148263" cy="223361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1295" name="직사각형 44"/>
          <p:cNvSpPr>
            <a:spLocks noChangeArrowheads="1"/>
          </p:cNvSpPr>
          <p:nvPr/>
        </p:nvSpPr>
        <p:spPr bwMode="auto">
          <a:xfrm>
            <a:off x="1539875" y="2076239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296" name="직사각형 44"/>
          <p:cNvSpPr>
            <a:spLocks noChangeArrowheads="1"/>
          </p:cNvSpPr>
          <p:nvPr/>
        </p:nvSpPr>
        <p:spPr bwMode="auto">
          <a:xfrm>
            <a:off x="6292850" y="3119227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4</a:t>
            </a:r>
          </a:p>
        </p:txBody>
      </p:sp>
      <p:pic>
        <p:nvPicPr>
          <p:cNvPr id="1129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1847639"/>
            <a:ext cx="4826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8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1831764"/>
            <a:ext cx="4826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9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4398752"/>
            <a:ext cx="218757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0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3" y="4438439"/>
            <a:ext cx="10715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28168"/>
              </p:ext>
            </p:extLst>
          </p:nvPr>
        </p:nvGraphicFramePr>
        <p:xfrm>
          <a:off x="200025" y="764964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PG-005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송민기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317" name="직사각형 44"/>
          <p:cNvSpPr>
            <a:spLocks noChangeArrowheads="1"/>
          </p:cNvSpPr>
          <p:nvPr/>
        </p:nvSpPr>
        <p:spPr bwMode="auto">
          <a:xfrm>
            <a:off x="3629025" y="4470189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1697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06797"/>
            <a:ext cx="7323137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3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291154"/>
              </p:ext>
            </p:extLst>
          </p:nvPr>
        </p:nvGraphicFramePr>
        <p:xfrm>
          <a:off x="7656513" y="1224260"/>
          <a:ext cx="2122487" cy="2118880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326854328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450395046"/>
                    </a:ext>
                  </a:extLst>
                </a:gridCol>
              </a:tblGrid>
              <a:tr h="244392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16" marB="4571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48610"/>
                  </a:ext>
                </a:extLst>
              </a:tr>
              <a:tr h="23328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16" marB="4571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리스트 보기 페이지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6" marB="4571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497811"/>
                  </a:ext>
                </a:extLst>
              </a:tr>
              <a:tr h="50287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6" marB="4571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공지사항을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글번호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작성자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제목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날짜 순으로 출력한다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첨부파일이 있는 경우 아이콘으로 출력한다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36000" marR="36000" marT="45716" marB="4571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45798"/>
                  </a:ext>
                </a:extLst>
              </a:tr>
              <a:tr h="365728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6" marB="4571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검색어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입력을 받는다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입력된 검색어가 포함된 게시물을 출력한다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6" marB="4571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905172"/>
                  </a:ext>
                </a:extLst>
              </a:tr>
              <a:tr h="23328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6" marB="4571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다음 페이지의 정보를 표시함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6" marB="4571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86678"/>
                  </a:ext>
                </a:extLst>
              </a:tr>
            </a:tbl>
          </a:graphicData>
        </a:graphic>
      </p:graphicFrame>
      <p:sp>
        <p:nvSpPr>
          <p:cNvPr id="12310" name="직사각형 44"/>
          <p:cNvSpPr>
            <a:spLocks noChangeArrowheads="1"/>
          </p:cNvSpPr>
          <p:nvPr/>
        </p:nvSpPr>
        <p:spPr bwMode="auto">
          <a:xfrm>
            <a:off x="1431925" y="2013247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311" name="Rectangle 56"/>
          <p:cNvSpPr>
            <a:spLocks noChangeArrowheads="1"/>
          </p:cNvSpPr>
          <p:nvPr/>
        </p:nvSpPr>
        <p:spPr bwMode="auto">
          <a:xfrm>
            <a:off x="1676400" y="2013247"/>
            <a:ext cx="5184775" cy="24844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2312" name="직사각형 44"/>
          <p:cNvSpPr>
            <a:spLocks noChangeArrowheads="1"/>
          </p:cNvSpPr>
          <p:nvPr/>
        </p:nvSpPr>
        <p:spPr bwMode="auto">
          <a:xfrm>
            <a:off x="5816600" y="1686222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313" name="직사각형 44"/>
          <p:cNvSpPr>
            <a:spLocks noChangeArrowheads="1"/>
          </p:cNvSpPr>
          <p:nvPr/>
        </p:nvSpPr>
        <p:spPr bwMode="auto">
          <a:xfrm>
            <a:off x="3933825" y="4699297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3</a:t>
            </a:r>
          </a:p>
        </p:txBody>
      </p:sp>
      <p:graphicFrame>
        <p:nvGraphicFramePr>
          <p:cNvPr id="8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00033"/>
              </p:ext>
            </p:extLst>
          </p:nvPr>
        </p:nvGraphicFramePr>
        <p:xfrm>
          <a:off x="200025" y="752772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PG-006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PR-004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송민기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8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233277"/>
            <a:ext cx="7272338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3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048000"/>
              </p:ext>
            </p:extLst>
          </p:nvPr>
        </p:nvGraphicFramePr>
        <p:xfrm>
          <a:off x="7656513" y="1236452"/>
          <a:ext cx="2122487" cy="1707271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230834982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270758389"/>
                    </a:ext>
                  </a:extLst>
                </a:gridCol>
              </a:tblGrid>
              <a:tr h="244351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08" marB="4570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256832"/>
                  </a:ext>
                </a:extLst>
              </a:tr>
              <a:tr h="23324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08" marB="4570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 사항 상세 보기 페이지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8" marB="4570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477039"/>
                  </a:ext>
                </a:extLst>
              </a:tr>
              <a:tr h="36571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8" marB="4570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번호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게시물 제목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게시자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날짜 출력 영역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8" marB="4570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14668"/>
                  </a:ext>
                </a:extLst>
              </a:tr>
              <a:tr h="23324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8" marB="4570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게시글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내용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사진 출력 영역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8" marB="4570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841194"/>
                  </a:ext>
                </a:extLst>
              </a:tr>
              <a:tr h="23324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8" marB="4570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첨부 파일 출력 영역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8" marB="4570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79425"/>
                  </a:ext>
                </a:extLst>
              </a:tr>
              <a:tr h="23324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8" marB="4570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이전 글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다음 글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8" marB="4570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448061"/>
                  </a:ext>
                </a:extLst>
              </a:tr>
            </a:tbl>
          </a:graphicData>
        </a:graphic>
      </p:graphicFrame>
      <p:pic>
        <p:nvPicPr>
          <p:cNvPr id="1333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2184189"/>
            <a:ext cx="576263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581314"/>
            <a:ext cx="6397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9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4438439"/>
            <a:ext cx="792162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0" name="Rectangle 56"/>
          <p:cNvSpPr>
            <a:spLocks noChangeArrowheads="1"/>
          </p:cNvSpPr>
          <p:nvPr/>
        </p:nvSpPr>
        <p:spPr bwMode="auto">
          <a:xfrm>
            <a:off x="1676400" y="2314364"/>
            <a:ext cx="5292725" cy="14033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341" name="Rectangle 56"/>
          <p:cNvSpPr>
            <a:spLocks noChangeArrowheads="1"/>
          </p:cNvSpPr>
          <p:nvPr/>
        </p:nvSpPr>
        <p:spPr bwMode="auto">
          <a:xfrm>
            <a:off x="1676400" y="1809539"/>
            <a:ext cx="5292725" cy="3952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342" name="Rectangle 56"/>
          <p:cNvSpPr>
            <a:spLocks noChangeArrowheads="1"/>
          </p:cNvSpPr>
          <p:nvPr/>
        </p:nvSpPr>
        <p:spPr bwMode="auto">
          <a:xfrm>
            <a:off x="1676400" y="3754227"/>
            <a:ext cx="5292725" cy="90011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343" name="직사각형 44"/>
          <p:cNvSpPr>
            <a:spLocks noChangeArrowheads="1"/>
          </p:cNvSpPr>
          <p:nvPr/>
        </p:nvSpPr>
        <p:spPr bwMode="auto">
          <a:xfrm>
            <a:off x="1403350" y="1796839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3344" name="직사각형 44"/>
          <p:cNvSpPr>
            <a:spLocks noChangeArrowheads="1"/>
          </p:cNvSpPr>
          <p:nvPr/>
        </p:nvSpPr>
        <p:spPr bwMode="auto">
          <a:xfrm>
            <a:off x="1417638" y="2309602"/>
            <a:ext cx="244475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3345" name="직사각형 44"/>
          <p:cNvSpPr>
            <a:spLocks noChangeArrowheads="1"/>
          </p:cNvSpPr>
          <p:nvPr/>
        </p:nvSpPr>
        <p:spPr bwMode="auto">
          <a:xfrm>
            <a:off x="1423988" y="3747877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3346" name="직사각형 44"/>
          <p:cNvSpPr>
            <a:spLocks noChangeArrowheads="1"/>
          </p:cNvSpPr>
          <p:nvPr/>
        </p:nvSpPr>
        <p:spPr bwMode="auto">
          <a:xfrm>
            <a:off x="6451600" y="1796839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graphicFrame>
        <p:nvGraphicFramePr>
          <p:cNvPr id="14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914704"/>
              </p:ext>
            </p:extLst>
          </p:nvPr>
        </p:nvGraphicFramePr>
        <p:xfrm>
          <a:off x="200025" y="764964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PG-007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PR-004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송민기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0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223752"/>
            <a:ext cx="7319963" cy="368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56"/>
          <p:cNvSpPr>
            <a:spLocks noChangeArrowheads="1"/>
          </p:cNvSpPr>
          <p:nvPr/>
        </p:nvSpPr>
        <p:spPr bwMode="auto">
          <a:xfrm>
            <a:off x="2432050" y="1630152"/>
            <a:ext cx="900113" cy="28733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4340" name="Rectangle 56"/>
          <p:cNvSpPr>
            <a:spLocks noChangeArrowheads="1"/>
          </p:cNvSpPr>
          <p:nvPr/>
        </p:nvSpPr>
        <p:spPr bwMode="auto">
          <a:xfrm>
            <a:off x="3368675" y="1630152"/>
            <a:ext cx="755650" cy="28733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4341" name="Rectangle 56"/>
          <p:cNvSpPr>
            <a:spLocks noChangeArrowheads="1"/>
          </p:cNvSpPr>
          <p:nvPr/>
        </p:nvSpPr>
        <p:spPr bwMode="auto">
          <a:xfrm>
            <a:off x="1497013" y="2036552"/>
            <a:ext cx="5580062" cy="23653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4342" name="Rectangle 56"/>
          <p:cNvSpPr>
            <a:spLocks noChangeArrowheads="1"/>
          </p:cNvSpPr>
          <p:nvPr/>
        </p:nvSpPr>
        <p:spPr bwMode="auto">
          <a:xfrm>
            <a:off x="6284913" y="3690727"/>
            <a:ext cx="755650" cy="32543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4343" name="직사각형 76"/>
          <p:cNvSpPr>
            <a:spLocks noChangeArrowheads="1"/>
          </p:cNvSpPr>
          <p:nvPr/>
        </p:nvSpPr>
        <p:spPr bwMode="auto">
          <a:xfrm>
            <a:off x="2425700" y="1461877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344" name="직사각형 76"/>
          <p:cNvSpPr>
            <a:spLocks noChangeArrowheads="1"/>
          </p:cNvSpPr>
          <p:nvPr/>
        </p:nvSpPr>
        <p:spPr bwMode="auto">
          <a:xfrm>
            <a:off x="3332163" y="1461877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345" name="직사각형 76"/>
          <p:cNvSpPr>
            <a:spLocks noChangeArrowheads="1"/>
          </p:cNvSpPr>
          <p:nvPr/>
        </p:nvSpPr>
        <p:spPr bwMode="auto">
          <a:xfrm>
            <a:off x="1250950" y="203655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346" name="직사각형 76"/>
          <p:cNvSpPr>
            <a:spLocks noChangeArrowheads="1"/>
          </p:cNvSpPr>
          <p:nvPr/>
        </p:nvSpPr>
        <p:spPr bwMode="auto">
          <a:xfrm>
            <a:off x="6284913" y="3512927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12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62451"/>
              </p:ext>
            </p:extLst>
          </p:nvPr>
        </p:nvGraphicFramePr>
        <p:xfrm>
          <a:off x="7656513" y="1222164"/>
          <a:ext cx="2122487" cy="2265296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2549830012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90430159"/>
                    </a:ext>
                  </a:extLst>
                </a:gridCol>
              </a:tblGrid>
              <a:tr h="266048">
                <a:tc gridSpan="2"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96" marB="4569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240891"/>
                  </a:ext>
                </a:extLst>
              </a:tr>
              <a:tr h="458959"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96" marB="4569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소개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96" marB="4569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5155"/>
                  </a:ext>
                </a:extLst>
              </a:tr>
              <a:tr h="249418"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96" marB="4569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소개 조회할 빌딩 선택</a:t>
                      </a:r>
                    </a:p>
                  </a:txBody>
                  <a:tcPr marL="36000" marR="36000" marT="45696" marB="4569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455077"/>
                  </a:ext>
                </a:extLst>
              </a:tr>
              <a:tr h="399092"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96" marB="4569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빌딩에 해당하는 등록 회의실 선택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6" marB="4569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639630"/>
                  </a:ext>
                </a:extLst>
              </a:tr>
              <a:tr h="399092"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96" marB="4569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1, 2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에서 선택한 정보에 따른 공간 정보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6" marB="4569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433777"/>
                  </a:ext>
                </a:extLst>
              </a:tr>
              <a:tr h="399092"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96" marB="4569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클릭시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해당 공간을 예약하기 위한 페이지로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6" marB="4569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200074"/>
                  </a:ext>
                </a:extLst>
              </a:tr>
            </a:tbl>
          </a:graphicData>
        </a:graphic>
      </p:graphicFrame>
      <p:graphicFrame>
        <p:nvGraphicFramePr>
          <p:cNvPr id="13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985331"/>
              </p:ext>
            </p:extLst>
          </p:nvPr>
        </p:nvGraphicFramePr>
        <p:xfrm>
          <a:off x="200025" y="764964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PG-008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PR-007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4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335622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수행 일정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477" y="656692"/>
            <a:ext cx="9541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주간의 프로젝트 일정을 효과적으로 관리하기 위하여 분석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각 단계별로 일정을 세분화하여 프로젝트를 수행합니다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412561"/>
            <a:ext cx="8856984" cy="4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6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180889"/>
            <a:ext cx="7354887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56"/>
          <p:cNvSpPr>
            <a:spLocks noChangeArrowheads="1"/>
          </p:cNvSpPr>
          <p:nvPr/>
        </p:nvSpPr>
        <p:spPr bwMode="auto">
          <a:xfrm>
            <a:off x="4557713" y="1846052"/>
            <a:ext cx="827087" cy="28733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5364" name="Rectangle 56"/>
          <p:cNvSpPr>
            <a:spLocks noChangeArrowheads="1"/>
          </p:cNvSpPr>
          <p:nvPr/>
        </p:nvSpPr>
        <p:spPr bwMode="auto">
          <a:xfrm flipH="1">
            <a:off x="1749425" y="2133389"/>
            <a:ext cx="3635375" cy="26289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5365" name="직사각형 76"/>
          <p:cNvSpPr>
            <a:spLocks noChangeArrowheads="1"/>
          </p:cNvSpPr>
          <p:nvPr/>
        </p:nvSpPr>
        <p:spPr bwMode="auto">
          <a:xfrm>
            <a:off x="4557713" y="1677777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366" name="직사각형 76"/>
          <p:cNvSpPr>
            <a:spLocks noChangeArrowheads="1"/>
          </p:cNvSpPr>
          <p:nvPr/>
        </p:nvSpPr>
        <p:spPr bwMode="auto">
          <a:xfrm>
            <a:off x="1503363" y="2131802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737431"/>
              </p:ext>
            </p:extLst>
          </p:nvPr>
        </p:nvGraphicFramePr>
        <p:xfrm>
          <a:off x="7656513" y="1222164"/>
          <a:ext cx="2122487" cy="2007827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2549830012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90430159"/>
                    </a:ext>
                  </a:extLst>
                </a:gridCol>
              </a:tblGrid>
              <a:tr h="314305">
                <a:tc gridSpan="2"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69" marB="4566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240891"/>
                  </a:ext>
                </a:extLst>
              </a:tr>
              <a:tr h="557672"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69" marB="4566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소개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회의실 조회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69" marB="4566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5155"/>
                  </a:ext>
                </a:extLst>
              </a:tr>
              <a:tr h="502809"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69" marB="4566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회의실에 관한 사진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종류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수용인원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 요금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구비 비품을 표시</a:t>
                      </a:r>
                    </a:p>
                  </a:txBody>
                  <a:tcPr marL="36000" marR="36000" marT="45669" marB="4566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455077"/>
                  </a:ext>
                </a:extLst>
              </a:tr>
              <a:tr h="471478"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69" marB="4566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회의실을 예약할 수 있는 예약 페이지로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69" marB="4566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639630"/>
                  </a:ext>
                </a:extLst>
              </a:tr>
            </a:tbl>
          </a:graphicData>
        </a:graphic>
      </p:graphicFrame>
      <p:graphicFrame>
        <p:nvGraphicFramePr>
          <p:cNvPr id="9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972536"/>
              </p:ext>
            </p:extLst>
          </p:nvPr>
        </p:nvGraphicFramePr>
        <p:xfrm>
          <a:off x="200025" y="764964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PG-009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PR-008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30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185652"/>
            <a:ext cx="7258050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56"/>
          <p:cNvSpPr>
            <a:spLocks noChangeArrowheads="1"/>
          </p:cNvSpPr>
          <p:nvPr/>
        </p:nvSpPr>
        <p:spPr bwMode="auto">
          <a:xfrm>
            <a:off x="2432050" y="1988927"/>
            <a:ext cx="3744913" cy="189388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6388" name="Rectangle 56"/>
          <p:cNvSpPr>
            <a:spLocks noChangeArrowheads="1"/>
          </p:cNvSpPr>
          <p:nvPr/>
        </p:nvSpPr>
        <p:spPr bwMode="auto">
          <a:xfrm>
            <a:off x="4298950" y="3971714"/>
            <a:ext cx="969963" cy="2540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6389" name="Rectangle 56"/>
          <p:cNvSpPr>
            <a:spLocks noChangeArrowheads="1"/>
          </p:cNvSpPr>
          <p:nvPr/>
        </p:nvSpPr>
        <p:spPr bwMode="auto">
          <a:xfrm>
            <a:off x="3282950" y="3971714"/>
            <a:ext cx="969963" cy="2540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6390" name="직사각형 76"/>
          <p:cNvSpPr>
            <a:spLocks noChangeArrowheads="1"/>
          </p:cNvSpPr>
          <p:nvPr/>
        </p:nvSpPr>
        <p:spPr bwMode="auto">
          <a:xfrm>
            <a:off x="2433638" y="1815889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391" name="직사각형 76"/>
          <p:cNvSpPr>
            <a:spLocks noChangeArrowheads="1"/>
          </p:cNvSpPr>
          <p:nvPr/>
        </p:nvSpPr>
        <p:spPr bwMode="auto">
          <a:xfrm>
            <a:off x="3282950" y="4222539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392" name="직사각형 76"/>
          <p:cNvSpPr>
            <a:spLocks noChangeArrowheads="1"/>
          </p:cNvSpPr>
          <p:nvPr/>
        </p:nvSpPr>
        <p:spPr bwMode="auto">
          <a:xfrm>
            <a:off x="4298950" y="4230477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9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593879"/>
              </p:ext>
            </p:extLst>
          </p:nvPr>
        </p:nvGraphicFramePr>
        <p:xfrm>
          <a:off x="7656513" y="1222164"/>
          <a:ext cx="2122487" cy="2591002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899997265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2390859589"/>
                    </a:ext>
                  </a:extLst>
                </a:gridCol>
              </a:tblGrid>
              <a:tr h="314298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01" marB="4570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742327"/>
                  </a:ext>
                </a:extLst>
              </a:tr>
              <a:tr h="74976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01" marB="4570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검색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예약하기 위한 검색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701" marB="4570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224838"/>
                  </a:ext>
                </a:extLst>
              </a:tr>
              <a:tr h="50319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701" marB="4570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검색하고자 하는 건물명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참석인원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네트워크 사용 유무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장소유형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비품을 필수적으로 입력</a:t>
                      </a:r>
                    </a:p>
                  </a:txBody>
                  <a:tcPr marL="36000" marR="36000" marT="45701" marB="4570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09085"/>
                  </a:ext>
                </a:extLst>
              </a:tr>
              <a:tr h="36572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701" marB="4570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회의실을 예약할 수 있는 예약 페이지로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1" marB="4570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2337424"/>
                  </a:ext>
                </a:extLst>
              </a:tr>
              <a:tr h="36572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701" marB="4570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작성된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의 화면을 원래대로 초기화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1" marB="4570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121309"/>
                  </a:ext>
                </a:extLst>
              </a:tr>
            </a:tbl>
          </a:graphicData>
        </a:graphic>
      </p:graphicFrame>
      <p:graphicFrame>
        <p:nvGraphicFramePr>
          <p:cNvPr id="11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127731"/>
              </p:ext>
            </p:extLst>
          </p:nvPr>
        </p:nvGraphicFramePr>
        <p:xfrm>
          <a:off x="200025" y="764964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PG-010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00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204702"/>
            <a:ext cx="7307262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56"/>
          <p:cNvSpPr>
            <a:spLocks noChangeArrowheads="1"/>
          </p:cNvSpPr>
          <p:nvPr/>
        </p:nvSpPr>
        <p:spPr bwMode="auto">
          <a:xfrm>
            <a:off x="1497013" y="1988927"/>
            <a:ext cx="5580062" cy="24130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7412" name="Rectangle 56"/>
          <p:cNvSpPr>
            <a:spLocks noChangeArrowheads="1"/>
          </p:cNvSpPr>
          <p:nvPr/>
        </p:nvSpPr>
        <p:spPr bwMode="auto">
          <a:xfrm>
            <a:off x="6272213" y="2593764"/>
            <a:ext cx="755650" cy="2190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7413" name="직사각형 76"/>
          <p:cNvSpPr>
            <a:spLocks noChangeArrowheads="1"/>
          </p:cNvSpPr>
          <p:nvPr/>
        </p:nvSpPr>
        <p:spPr bwMode="auto">
          <a:xfrm>
            <a:off x="1497013" y="1819064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414" name="직사각형 76"/>
          <p:cNvSpPr>
            <a:spLocks noChangeArrowheads="1"/>
          </p:cNvSpPr>
          <p:nvPr/>
        </p:nvSpPr>
        <p:spPr bwMode="auto">
          <a:xfrm>
            <a:off x="6272213" y="2423902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262864"/>
              </p:ext>
            </p:extLst>
          </p:nvPr>
        </p:nvGraphicFramePr>
        <p:xfrm>
          <a:off x="7656513" y="1222164"/>
          <a:ext cx="2122487" cy="2164555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575975173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1282037432"/>
                    </a:ext>
                  </a:extLst>
                </a:gridCol>
              </a:tblGrid>
              <a:tr h="314377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50490"/>
                  </a:ext>
                </a:extLst>
              </a:tr>
              <a:tr h="88756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검색 화면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검색 결과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검색하기 위한 정보 입력 후 결과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782548"/>
                  </a:ext>
                </a:extLst>
              </a:tr>
              <a:tr h="36581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검색화면에서 입력한 정보에 따른 결과를 출력함 </a:t>
                      </a:r>
                    </a:p>
                  </a:txBody>
                  <a:tcPr marL="36000" marR="3600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721318"/>
                  </a:ext>
                </a:extLst>
              </a:tr>
              <a:tr h="36581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회의실을 예약할 수 있는 예약 페이지로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398246"/>
                  </a:ext>
                </a:extLst>
              </a:tr>
            </a:tbl>
          </a:graphicData>
        </a:graphic>
      </p:graphicFrame>
      <p:graphicFrame>
        <p:nvGraphicFramePr>
          <p:cNvPr id="10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5719"/>
              </p:ext>
            </p:extLst>
          </p:nvPr>
        </p:nvGraphicFramePr>
        <p:xfrm>
          <a:off x="200025" y="772902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PG-011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64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/>
          <a:stretch>
            <a:fillRect/>
          </a:stretch>
        </p:blipFill>
        <p:spPr bwMode="auto">
          <a:xfrm>
            <a:off x="236538" y="1203623"/>
            <a:ext cx="7226300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56"/>
          <p:cNvSpPr>
            <a:spLocks noChangeArrowheads="1"/>
          </p:cNvSpPr>
          <p:nvPr/>
        </p:nvSpPr>
        <p:spPr bwMode="auto">
          <a:xfrm>
            <a:off x="2387600" y="1592560"/>
            <a:ext cx="755650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8436" name="Rectangle 56"/>
          <p:cNvSpPr>
            <a:spLocks noChangeArrowheads="1"/>
          </p:cNvSpPr>
          <p:nvPr/>
        </p:nvSpPr>
        <p:spPr bwMode="auto">
          <a:xfrm>
            <a:off x="3214688" y="1592560"/>
            <a:ext cx="757237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8437" name="Rectangle 56"/>
          <p:cNvSpPr>
            <a:spLocks noChangeArrowheads="1"/>
          </p:cNvSpPr>
          <p:nvPr/>
        </p:nvSpPr>
        <p:spPr bwMode="auto">
          <a:xfrm>
            <a:off x="2192338" y="1952923"/>
            <a:ext cx="1403350" cy="24606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8438" name="Rectangle 56"/>
          <p:cNvSpPr>
            <a:spLocks noChangeArrowheads="1"/>
          </p:cNvSpPr>
          <p:nvPr/>
        </p:nvSpPr>
        <p:spPr bwMode="auto">
          <a:xfrm>
            <a:off x="1414463" y="2218035"/>
            <a:ext cx="777875" cy="153511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8439" name="Rectangle 56"/>
          <p:cNvSpPr>
            <a:spLocks noChangeArrowheads="1"/>
          </p:cNvSpPr>
          <p:nvPr/>
        </p:nvSpPr>
        <p:spPr bwMode="auto">
          <a:xfrm>
            <a:off x="2192338" y="2218035"/>
            <a:ext cx="5054600" cy="25431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8440" name="Rectangle 56"/>
          <p:cNvSpPr>
            <a:spLocks noChangeArrowheads="1"/>
          </p:cNvSpPr>
          <p:nvPr/>
        </p:nvSpPr>
        <p:spPr bwMode="auto">
          <a:xfrm>
            <a:off x="4114800" y="1848148"/>
            <a:ext cx="1584325" cy="30003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8441" name="Rectangle 56"/>
          <p:cNvSpPr>
            <a:spLocks noChangeArrowheads="1"/>
          </p:cNvSpPr>
          <p:nvPr/>
        </p:nvSpPr>
        <p:spPr bwMode="auto">
          <a:xfrm>
            <a:off x="6337300" y="1960860"/>
            <a:ext cx="887413" cy="21431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8442" name="직사각형 76"/>
          <p:cNvSpPr>
            <a:spLocks noChangeArrowheads="1"/>
          </p:cNvSpPr>
          <p:nvPr/>
        </p:nvSpPr>
        <p:spPr bwMode="auto">
          <a:xfrm>
            <a:off x="2387600" y="1424285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443" name="직사각형 76"/>
          <p:cNvSpPr>
            <a:spLocks noChangeArrowheads="1"/>
          </p:cNvSpPr>
          <p:nvPr/>
        </p:nvSpPr>
        <p:spPr bwMode="auto">
          <a:xfrm>
            <a:off x="3214688" y="1424285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444" name="직사각형 76"/>
          <p:cNvSpPr>
            <a:spLocks noChangeArrowheads="1"/>
          </p:cNvSpPr>
          <p:nvPr/>
        </p:nvSpPr>
        <p:spPr bwMode="auto">
          <a:xfrm>
            <a:off x="4114800" y="1676698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445" name="직사각형 76"/>
          <p:cNvSpPr>
            <a:spLocks noChangeArrowheads="1"/>
          </p:cNvSpPr>
          <p:nvPr/>
        </p:nvSpPr>
        <p:spPr bwMode="auto">
          <a:xfrm>
            <a:off x="6337300" y="1803698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446" name="직사각형 76"/>
          <p:cNvSpPr>
            <a:spLocks noChangeArrowheads="1"/>
          </p:cNvSpPr>
          <p:nvPr/>
        </p:nvSpPr>
        <p:spPr bwMode="auto">
          <a:xfrm>
            <a:off x="2190750" y="1768773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447" name="직사각형 76"/>
          <p:cNvSpPr>
            <a:spLocks noChangeArrowheads="1"/>
          </p:cNvSpPr>
          <p:nvPr/>
        </p:nvSpPr>
        <p:spPr bwMode="auto">
          <a:xfrm>
            <a:off x="1411288" y="2033885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448" name="직사각형 76"/>
          <p:cNvSpPr>
            <a:spLocks noChangeArrowheads="1"/>
          </p:cNvSpPr>
          <p:nvPr/>
        </p:nvSpPr>
        <p:spPr bwMode="auto">
          <a:xfrm>
            <a:off x="2193925" y="2214860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1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3117"/>
              </p:ext>
            </p:extLst>
          </p:nvPr>
        </p:nvGraphicFramePr>
        <p:xfrm>
          <a:off x="7656513" y="1221085"/>
          <a:ext cx="2122487" cy="4206434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958587779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706540250"/>
                    </a:ext>
                  </a:extLst>
                </a:gridCol>
              </a:tblGrid>
              <a:tr h="314277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618495"/>
                  </a:ext>
                </a:extLst>
              </a:tr>
              <a:tr h="74974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예약하기 위해 예약 현황을 조회하는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064845"/>
                  </a:ext>
                </a:extLst>
              </a:tr>
              <a:tr h="50315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날짜별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검색으로 전체 건물에 대한 회의실 예약 현황을 조회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235479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날짜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년도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따른 회의실 예약 현황을 조회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325360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월단위로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회의실 예약 현황을 조회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713372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양 버튼을 통하여 이전 월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다음 월로 이동 가능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700610"/>
                  </a:ext>
                </a:extLst>
              </a:tr>
              <a:tr h="22856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가능한 회의실 리스트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53114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선택된 날짜에 따른 예약 현황을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391781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날짜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회의실을 예약할 수 있는 예약 페이지로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491134"/>
                  </a:ext>
                </a:extLst>
              </a:tr>
            </a:tbl>
          </a:graphicData>
        </a:graphic>
      </p:graphicFrame>
      <p:graphicFrame>
        <p:nvGraphicFramePr>
          <p:cNvPr id="20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16160"/>
              </p:ext>
            </p:extLst>
          </p:nvPr>
        </p:nvGraphicFramePr>
        <p:xfrm>
          <a:off x="200025" y="763885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7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230610"/>
            <a:ext cx="7342187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56"/>
          <p:cNvSpPr>
            <a:spLocks noChangeArrowheads="1"/>
          </p:cNvSpPr>
          <p:nvPr/>
        </p:nvSpPr>
        <p:spPr bwMode="auto">
          <a:xfrm>
            <a:off x="1331913" y="2257723"/>
            <a:ext cx="776287" cy="153511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9460" name="Rectangle 56"/>
          <p:cNvSpPr>
            <a:spLocks noChangeArrowheads="1"/>
          </p:cNvSpPr>
          <p:nvPr/>
        </p:nvSpPr>
        <p:spPr bwMode="auto">
          <a:xfrm>
            <a:off x="2116138" y="1976735"/>
            <a:ext cx="1404937" cy="24606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9461" name="Rectangle 56"/>
          <p:cNvSpPr>
            <a:spLocks noChangeArrowheads="1"/>
          </p:cNvSpPr>
          <p:nvPr/>
        </p:nvSpPr>
        <p:spPr bwMode="auto">
          <a:xfrm>
            <a:off x="4070350" y="1857673"/>
            <a:ext cx="1584325" cy="2984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9462" name="Rectangle 56"/>
          <p:cNvSpPr>
            <a:spLocks noChangeArrowheads="1"/>
          </p:cNvSpPr>
          <p:nvPr/>
        </p:nvSpPr>
        <p:spPr bwMode="auto">
          <a:xfrm>
            <a:off x="6307138" y="1976735"/>
            <a:ext cx="887412" cy="21431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9463" name="Rectangle 56"/>
          <p:cNvSpPr>
            <a:spLocks noChangeArrowheads="1"/>
          </p:cNvSpPr>
          <p:nvPr/>
        </p:nvSpPr>
        <p:spPr bwMode="auto">
          <a:xfrm>
            <a:off x="2335213" y="1602085"/>
            <a:ext cx="757237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9464" name="Rectangle 56"/>
          <p:cNvSpPr>
            <a:spLocks noChangeArrowheads="1"/>
          </p:cNvSpPr>
          <p:nvPr/>
        </p:nvSpPr>
        <p:spPr bwMode="auto">
          <a:xfrm>
            <a:off x="3163888" y="1602085"/>
            <a:ext cx="755650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9465" name="Rectangle 56"/>
          <p:cNvSpPr>
            <a:spLocks noChangeArrowheads="1"/>
          </p:cNvSpPr>
          <p:nvPr/>
        </p:nvSpPr>
        <p:spPr bwMode="auto">
          <a:xfrm>
            <a:off x="2108200" y="2264073"/>
            <a:ext cx="5056188" cy="24257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19466" name="직사각형 76"/>
          <p:cNvSpPr>
            <a:spLocks noChangeArrowheads="1"/>
          </p:cNvSpPr>
          <p:nvPr/>
        </p:nvSpPr>
        <p:spPr bwMode="auto">
          <a:xfrm>
            <a:off x="2335213" y="1422698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467" name="직사각형 76"/>
          <p:cNvSpPr>
            <a:spLocks noChangeArrowheads="1"/>
          </p:cNvSpPr>
          <p:nvPr/>
        </p:nvSpPr>
        <p:spPr bwMode="auto">
          <a:xfrm>
            <a:off x="3160713" y="1419523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468" name="직사각형 76"/>
          <p:cNvSpPr>
            <a:spLocks noChangeArrowheads="1"/>
          </p:cNvSpPr>
          <p:nvPr/>
        </p:nvSpPr>
        <p:spPr bwMode="auto">
          <a:xfrm>
            <a:off x="4070350" y="1684635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469" name="직사각형 76"/>
          <p:cNvSpPr>
            <a:spLocks noChangeArrowheads="1"/>
          </p:cNvSpPr>
          <p:nvPr/>
        </p:nvSpPr>
        <p:spPr bwMode="auto">
          <a:xfrm>
            <a:off x="6307138" y="1805285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9470" name="직사각형 76"/>
          <p:cNvSpPr>
            <a:spLocks noChangeArrowheads="1"/>
          </p:cNvSpPr>
          <p:nvPr/>
        </p:nvSpPr>
        <p:spPr bwMode="auto">
          <a:xfrm>
            <a:off x="2127250" y="1792585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471" name="직사각형 76"/>
          <p:cNvSpPr>
            <a:spLocks noChangeArrowheads="1"/>
          </p:cNvSpPr>
          <p:nvPr/>
        </p:nvSpPr>
        <p:spPr bwMode="auto">
          <a:xfrm>
            <a:off x="1320800" y="2064048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472" name="직사각형 76"/>
          <p:cNvSpPr>
            <a:spLocks noChangeArrowheads="1"/>
          </p:cNvSpPr>
          <p:nvPr/>
        </p:nvSpPr>
        <p:spPr bwMode="auto">
          <a:xfrm>
            <a:off x="2120900" y="2267248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1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478276"/>
              </p:ext>
            </p:extLst>
          </p:nvPr>
        </p:nvGraphicFramePr>
        <p:xfrm>
          <a:off x="7656513" y="1214735"/>
          <a:ext cx="2122487" cy="4038794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2286889537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2803994629"/>
                    </a:ext>
                  </a:extLst>
                </a:gridCol>
              </a:tblGrid>
              <a:tr h="314277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67936"/>
                  </a:ext>
                </a:extLst>
              </a:tr>
              <a:tr h="74974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예약하기 위해 예약 현황을 조회하는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635509"/>
                  </a:ext>
                </a:extLst>
              </a:tr>
              <a:tr h="50315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날짜별 검색으로 전체 건물에 대한 회의실 예약 현황을 조회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83850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날짜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년도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따른 회의실 예약 현황을 조회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73924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주단위로 회의실 예약 현황을 조회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880983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양 버튼을 통하여 이전 주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다음 주로 이동 가능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956384"/>
                  </a:ext>
                </a:extLst>
              </a:tr>
              <a:tr h="22856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가능한 회의실 리스트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52680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선택된 날짜에 따른 예약 현황을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759871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예약할 수 있는 예약 페이지로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748239"/>
                  </a:ext>
                </a:extLst>
              </a:tr>
            </a:tbl>
          </a:graphicData>
        </a:graphic>
      </p:graphicFrame>
      <p:graphicFrame>
        <p:nvGraphicFramePr>
          <p:cNvPr id="19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3326"/>
              </p:ext>
            </p:extLst>
          </p:nvPr>
        </p:nvGraphicFramePr>
        <p:xfrm>
          <a:off x="200025" y="757535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92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222673"/>
            <a:ext cx="7277100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56"/>
          <p:cNvSpPr>
            <a:spLocks noChangeArrowheads="1"/>
          </p:cNvSpPr>
          <p:nvPr/>
        </p:nvSpPr>
        <p:spPr bwMode="auto">
          <a:xfrm>
            <a:off x="2335213" y="1608435"/>
            <a:ext cx="757237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0484" name="Rectangle 56"/>
          <p:cNvSpPr>
            <a:spLocks noChangeArrowheads="1"/>
          </p:cNvSpPr>
          <p:nvPr/>
        </p:nvSpPr>
        <p:spPr bwMode="auto">
          <a:xfrm>
            <a:off x="3163888" y="1608435"/>
            <a:ext cx="755650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2144713" y="1967210"/>
            <a:ext cx="1403350" cy="2476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0486" name="Rectangle 56"/>
          <p:cNvSpPr>
            <a:spLocks noChangeArrowheads="1"/>
          </p:cNvSpPr>
          <p:nvPr/>
        </p:nvSpPr>
        <p:spPr bwMode="auto">
          <a:xfrm>
            <a:off x="4016375" y="1864023"/>
            <a:ext cx="1765300" cy="2984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0487" name="Rectangle 56"/>
          <p:cNvSpPr>
            <a:spLocks noChangeArrowheads="1"/>
          </p:cNvSpPr>
          <p:nvPr/>
        </p:nvSpPr>
        <p:spPr bwMode="auto">
          <a:xfrm>
            <a:off x="6307138" y="1983085"/>
            <a:ext cx="887412" cy="21431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0488" name="Rectangle 56"/>
          <p:cNvSpPr>
            <a:spLocks noChangeArrowheads="1"/>
          </p:cNvSpPr>
          <p:nvPr/>
        </p:nvSpPr>
        <p:spPr bwMode="auto">
          <a:xfrm>
            <a:off x="2144713" y="2256135"/>
            <a:ext cx="5019675" cy="24257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0489" name="Rectangle 56"/>
          <p:cNvSpPr>
            <a:spLocks noChangeArrowheads="1"/>
          </p:cNvSpPr>
          <p:nvPr/>
        </p:nvSpPr>
        <p:spPr bwMode="auto">
          <a:xfrm>
            <a:off x="1368425" y="2264073"/>
            <a:ext cx="776288" cy="153511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0490" name="직사각형 76"/>
          <p:cNvSpPr>
            <a:spLocks noChangeArrowheads="1"/>
          </p:cNvSpPr>
          <p:nvPr/>
        </p:nvSpPr>
        <p:spPr bwMode="auto">
          <a:xfrm>
            <a:off x="3168650" y="1419523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491" name="직사각형 76"/>
          <p:cNvSpPr>
            <a:spLocks noChangeArrowheads="1"/>
          </p:cNvSpPr>
          <p:nvPr/>
        </p:nvSpPr>
        <p:spPr bwMode="auto">
          <a:xfrm>
            <a:off x="4024313" y="1690985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492" name="직사각형 76"/>
          <p:cNvSpPr>
            <a:spLocks noChangeArrowheads="1"/>
          </p:cNvSpPr>
          <p:nvPr/>
        </p:nvSpPr>
        <p:spPr bwMode="auto">
          <a:xfrm>
            <a:off x="6307138" y="1811635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493" name="직사각형 76"/>
          <p:cNvSpPr>
            <a:spLocks noChangeArrowheads="1"/>
          </p:cNvSpPr>
          <p:nvPr/>
        </p:nvSpPr>
        <p:spPr bwMode="auto">
          <a:xfrm>
            <a:off x="2157413" y="1798935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494" name="직사각형 76"/>
          <p:cNvSpPr>
            <a:spLocks noChangeArrowheads="1"/>
          </p:cNvSpPr>
          <p:nvPr/>
        </p:nvSpPr>
        <p:spPr bwMode="auto">
          <a:xfrm>
            <a:off x="1371600" y="2070398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0495" name="직사각형 76"/>
          <p:cNvSpPr>
            <a:spLocks noChangeArrowheads="1"/>
          </p:cNvSpPr>
          <p:nvPr/>
        </p:nvSpPr>
        <p:spPr bwMode="auto">
          <a:xfrm>
            <a:off x="2151063" y="2273598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496" name="직사각형 76"/>
          <p:cNvSpPr>
            <a:spLocks noChangeArrowheads="1"/>
          </p:cNvSpPr>
          <p:nvPr/>
        </p:nvSpPr>
        <p:spPr bwMode="auto">
          <a:xfrm>
            <a:off x="2335213" y="1429048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1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124270"/>
              </p:ext>
            </p:extLst>
          </p:nvPr>
        </p:nvGraphicFramePr>
        <p:xfrm>
          <a:off x="7656513" y="1221085"/>
          <a:ext cx="2122487" cy="4038794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2455507155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2770946992"/>
                    </a:ext>
                  </a:extLst>
                </a:gridCol>
              </a:tblGrid>
              <a:tr h="314277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099287"/>
                  </a:ext>
                </a:extLst>
              </a:tr>
              <a:tr h="74974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예약하기 위해 예약 현황을 조회하는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126966"/>
                  </a:ext>
                </a:extLst>
              </a:tr>
              <a:tr h="50315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날짜별 검색으로 전체 건물에 대한 회의실 예약 현황을 조회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871702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날짜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년도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따른 회의실 예약 현황을 조회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530647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일단위로 회의실 예약 현황을 조회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415060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양 버튼을 통하여 이전 일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다음 일로 이동 가능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867540"/>
                  </a:ext>
                </a:extLst>
              </a:tr>
              <a:tr h="22856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가능한 회의실 리스트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662076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선택된 날짜에 따른 예약 현황을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811079"/>
                  </a:ext>
                </a:extLst>
              </a:tr>
              <a:tr h="36570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날짜에 회의실을 예약할 수 있는 예약 페이지로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269396"/>
                  </a:ext>
                </a:extLst>
              </a:tr>
            </a:tbl>
          </a:graphicData>
        </a:graphic>
      </p:graphicFrame>
      <p:graphicFrame>
        <p:nvGraphicFramePr>
          <p:cNvPr id="19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545215"/>
              </p:ext>
            </p:extLst>
          </p:nvPr>
        </p:nvGraphicFramePr>
        <p:xfrm>
          <a:off x="200025" y="763885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PG-014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0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87812"/>
            <a:ext cx="7289800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56"/>
          <p:cNvSpPr>
            <a:spLocks noChangeArrowheads="1"/>
          </p:cNvSpPr>
          <p:nvPr/>
        </p:nvSpPr>
        <p:spPr bwMode="auto">
          <a:xfrm>
            <a:off x="2397125" y="1586274"/>
            <a:ext cx="827088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1508" name="Rectangle 56"/>
          <p:cNvSpPr>
            <a:spLocks noChangeArrowheads="1"/>
          </p:cNvSpPr>
          <p:nvPr/>
        </p:nvSpPr>
        <p:spPr bwMode="auto">
          <a:xfrm>
            <a:off x="3297238" y="1586274"/>
            <a:ext cx="792162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1509" name="Rectangle 56"/>
          <p:cNvSpPr>
            <a:spLocks noChangeArrowheads="1"/>
          </p:cNvSpPr>
          <p:nvPr/>
        </p:nvSpPr>
        <p:spPr bwMode="auto">
          <a:xfrm>
            <a:off x="1368425" y="2257787"/>
            <a:ext cx="776288" cy="69691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1510" name="Rectangle 56"/>
          <p:cNvSpPr>
            <a:spLocks noChangeArrowheads="1"/>
          </p:cNvSpPr>
          <p:nvPr/>
        </p:nvSpPr>
        <p:spPr bwMode="auto">
          <a:xfrm>
            <a:off x="2181225" y="1960924"/>
            <a:ext cx="1403350" cy="2476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1511" name="Rectangle 56"/>
          <p:cNvSpPr>
            <a:spLocks noChangeArrowheads="1"/>
          </p:cNvSpPr>
          <p:nvPr/>
        </p:nvSpPr>
        <p:spPr bwMode="auto">
          <a:xfrm>
            <a:off x="4111625" y="1835512"/>
            <a:ext cx="1584325" cy="2984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1512" name="Rectangle 56"/>
          <p:cNvSpPr>
            <a:spLocks noChangeArrowheads="1"/>
          </p:cNvSpPr>
          <p:nvPr/>
        </p:nvSpPr>
        <p:spPr bwMode="auto">
          <a:xfrm>
            <a:off x="6369050" y="1940287"/>
            <a:ext cx="887413" cy="25558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1513" name="Rectangle 56"/>
          <p:cNvSpPr>
            <a:spLocks noChangeArrowheads="1"/>
          </p:cNvSpPr>
          <p:nvPr/>
        </p:nvSpPr>
        <p:spPr bwMode="auto">
          <a:xfrm>
            <a:off x="2181225" y="2249849"/>
            <a:ext cx="5075238" cy="25050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1514" name="직사각형 76"/>
          <p:cNvSpPr>
            <a:spLocks noChangeArrowheads="1"/>
          </p:cNvSpPr>
          <p:nvPr/>
        </p:nvSpPr>
        <p:spPr bwMode="auto">
          <a:xfrm>
            <a:off x="3302000" y="1413237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515" name="직사각형 76"/>
          <p:cNvSpPr>
            <a:spLocks noChangeArrowheads="1"/>
          </p:cNvSpPr>
          <p:nvPr/>
        </p:nvSpPr>
        <p:spPr bwMode="auto">
          <a:xfrm>
            <a:off x="4130675" y="1684699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516" name="직사각형 76"/>
          <p:cNvSpPr>
            <a:spLocks noChangeArrowheads="1"/>
          </p:cNvSpPr>
          <p:nvPr/>
        </p:nvSpPr>
        <p:spPr bwMode="auto">
          <a:xfrm>
            <a:off x="6372225" y="1789474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1517" name="직사각형 76"/>
          <p:cNvSpPr>
            <a:spLocks noChangeArrowheads="1"/>
          </p:cNvSpPr>
          <p:nvPr/>
        </p:nvSpPr>
        <p:spPr bwMode="auto">
          <a:xfrm>
            <a:off x="2187575" y="1792649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518" name="직사각형 76"/>
          <p:cNvSpPr>
            <a:spLocks noChangeArrowheads="1"/>
          </p:cNvSpPr>
          <p:nvPr/>
        </p:nvSpPr>
        <p:spPr bwMode="auto">
          <a:xfrm>
            <a:off x="1371600" y="206411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519" name="직사각형 76"/>
          <p:cNvSpPr>
            <a:spLocks noChangeArrowheads="1"/>
          </p:cNvSpPr>
          <p:nvPr/>
        </p:nvSpPr>
        <p:spPr bwMode="auto">
          <a:xfrm>
            <a:off x="2187575" y="2251437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520" name="직사각형 76"/>
          <p:cNvSpPr>
            <a:spLocks noChangeArrowheads="1"/>
          </p:cNvSpPr>
          <p:nvPr/>
        </p:nvSpPr>
        <p:spPr bwMode="auto">
          <a:xfrm>
            <a:off x="2403475" y="142276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1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137108"/>
              </p:ext>
            </p:extLst>
          </p:nvPr>
        </p:nvGraphicFramePr>
        <p:xfrm>
          <a:off x="7656513" y="1214799"/>
          <a:ext cx="2122487" cy="4297742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035118578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228711761"/>
                    </a:ext>
                  </a:extLst>
                </a:gridCol>
              </a:tblGrid>
              <a:tr h="314358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10884"/>
                  </a:ext>
                </a:extLst>
              </a:tr>
              <a:tr h="74983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예약하기 위해 예약 현황을 조회하는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49177"/>
                  </a:ext>
                </a:extLst>
              </a:tr>
              <a:tr h="50329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근무지별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검색으로 전체 건물에 대한 회의실 예약 현황을 조회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00540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근무지에 따른 회의실 예약 현황을 조회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780895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월단위로 회의실 예약 현황을 조회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3186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양 버튼을 통하여 이전 월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다음 월로 이동 가능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141311"/>
                  </a:ext>
                </a:extLst>
              </a:tr>
              <a:tr h="22862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가능한 회의실 리스트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339793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선택된 날짜에 따른 예약 현황을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260399"/>
                  </a:ext>
                </a:extLst>
              </a:tr>
              <a:tr h="50329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날짜와 선택한 근무지 회의실을 예약할 수 있는 예약 페이지로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243459"/>
                  </a:ext>
                </a:extLst>
              </a:tr>
            </a:tbl>
          </a:graphicData>
        </a:graphic>
      </p:graphicFrame>
      <p:graphicFrame>
        <p:nvGraphicFramePr>
          <p:cNvPr id="19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397935"/>
              </p:ext>
            </p:extLst>
          </p:nvPr>
        </p:nvGraphicFramePr>
        <p:xfrm>
          <a:off x="200025" y="757599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PG-015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74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30674"/>
            <a:ext cx="7259637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56"/>
          <p:cNvSpPr>
            <a:spLocks noChangeArrowheads="1"/>
          </p:cNvSpPr>
          <p:nvPr/>
        </p:nvSpPr>
        <p:spPr bwMode="auto">
          <a:xfrm>
            <a:off x="2373313" y="1586274"/>
            <a:ext cx="828675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2532" name="Rectangle 56"/>
          <p:cNvSpPr>
            <a:spLocks noChangeArrowheads="1"/>
          </p:cNvSpPr>
          <p:nvPr/>
        </p:nvSpPr>
        <p:spPr bwMode="auto">
          <a:xfrm>
            <a:off x="3273425" y="1586274"/>
            <a:ext cx="792163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2533" name="Rectangle 56"/>
          <p:cNvSpPr>
            <a:spLocks noChangeArrowheads="1"/>
          </p:cNvSpPr>
          <p:nvPr/>
        </p:nvSpPr>
        <p:spPr bwMode="auto">
          <a:xfrm>
            <a:off x="1368425" y="2257787"/>
            <a:ext cx="776288" cy="69691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2534" name="Rectangle 56"/>
          <p:cNvSpPr>
            <a:spLocks noChangeArrowheads="1"/>
          </p:cNvSpPr>
          <p:nvPr/>
        </p:nvSpPr>
        <p:spPr bwMode="auto">
          <a:xfrm>
            <a:off x="2181225" y="1960924"/>
            <a:ext cx="1403350" cy="2476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2535" name="Rectangle 56"/>
          <p:cNvSpPr>
            <a:spLocks noChangeArrowheads="1"/>
          </p:cNvSpPr>
          <p:nvPr/>
        </p:nvSpPr>
        <p:spPr bwMode="auto">
          <a:xfrm>
            <a:off x="4111625" y="1835512"/>
            <a:ext cx="1584325" cy="2984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2536" name="Rectangle 56"/>
          <p:cNvSpPr>
            <a:spLocks noChangeArrowheads="1"/>
          </p:cNvSpPr>
          <p:nvPr/>
        </p:nvSpPr>
        <p:spPr bwMode="auto">
          <a:xfrm>
            <a:off x="6346825" y="1940287"/>
            <a:ext cx="887413" cy="25558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2537" name="Rectangle 56"/>
          <p:cNvSpPr>
            <a:spLocks noChangeArrowheads="1"/>
          </p:cNvSpPr>
          <p:nvPr/>
        </p:nvSpPr>
        <p:spPr bwMode="auto">
          <a:xfrm>
            <a:off x="2181225" y="2249849"/>
            <a:ext cx="5003800" cy="24320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2538" name="직사각형 76"/>
          <p:cNvSpPr>
            <a:spLocks noChangeArrowheads="1"/>
          </p:cNvSpPr>
          <p:nvPr/>
        </p:nvSpPr>
        <p:spPr bwMode="auto">
          <a:xfrm>
            <a:off x="3302000" y="1413237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539" name="직사각형 76"/>
          <p:cNvSpPr>
            <a:spLocks noChangeArrowheads="1"/>
          </p:cNvSpPr>
          <p:nvPr/>
        </p:nvSpPr>
        <p:spPr bwMode="auto">
          <a:xfrm>
            <a:off x="4130675" y="1684699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540" name="직사각형 76"/>
          <p:cNvSpPr>
            <a:spLocks noChangeArrowheads="1"/>
          </p:cNvSpPr>
          <p:nvPr/>
        </p:nvSpPr>
        <p:spPr bwMode="auto">
          <a:xfrm>
            <a:off x="6362700" y="1805349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2541" name="직사각형 76"/>
          <p:cNvSpPr>
            <a:spLocks noChangeArrowheads="1"/>
          </p:cNvSpPr>
          <p:nvPr/>
        </p:nvSpPr>
        <p:spPr bwMode="auto">
          <a:xfrm>
            <a:off x="2181225" y="1792649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542" name="직사각형 76"/>
          <p:cNvSpPr>
            <a:spLocks noChangeArrowheads="1"/>
          </p:cNvSpPr>
          <p:nvPr/>
        </p:nvSpPr>
        <p:spPr bwMode="auto">
          <a:xfrm>
            <a:off x="1371600" y="206411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2543" name="직사각형 76"/>
          <p:cNvSpPr>
            <a:spLocks noChangeArrowheads="1"/>
          </p:cNvSpPr>
          <p:nvPr/>
        </p:nvSpPr>
        <p:spPr bwMode="auto">
          <a:xfrm>
            <a:off x="2185988" y="2267312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2544" name="직사각형 76"/>
          <p:cNvSpPr>
            <a:spLocks noChangeArrowheads="1"/>
          </p:cNvSpPr>
          <p:nvPr/>
        </p:nvSpPr>
        <p:spPr bwMode="auto">
          <a:xfrm>
            <a:off x="2403475" y="142276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1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271598"/>
              </p:ext>
            </p:extLst>
          </p:nvPr>
        </p:nvGraphicFramePr>
        <p:xfrm>
          <a:off x="7656513" y="1214799"/>
          <a:ext cx="2122487" cy="4297742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936245368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306475817"/>
                    </a:ext>
                  </a:extLst>
                </a:gridCol>
              </a:tblGrid>
              <a:tr h="314358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75726"/>
                  </a:ext>
                </a:extLst>
              </a:tr>
              <a:tr h="74983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예약하기 위해 예약 현황을 조회하는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70808"/>
                  </a:ext>
                </a:extLst>
              </a:tr>
              <a:tr h="50329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근무지별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검색으로 전체 건물에 대한 회의실 예약 현황을 조회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991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근무지에 따른 회의실 예약 현황을 조회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743872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주단위로 회의실 예약 현황을 조회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842571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양 버튼을 통하여 이전 주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다음 주로 이동 가능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952648"/>
                  </a:ext>
                </a:extLst>
              </a:tr>
              <a:tr h="22862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가능한 회의실 리스트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4571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날짜에 따른 예약 현황을 표시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55063"/>
                  </a:ext>
                </a:extLst>
              </a:tr>
              <a:tr h="50329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날짜와 선택한 근무지 회의실을 예약할 수 있는 예약 페이지로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1919"/>
                  </a:ext>
                </a:extLst>
              </a:tr>
            </a:tbl>
          </a:graphicData>
        </a:graphic>
      </p:graphicFrame>
      <p:graphicFrame>
        <p:nvGraphicFramePr>
          <p:cNvPr id="19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136494"/>
              </p:ext>
            </p:extLst>
          </p:nvPr>
        </p:nvGraphicFramePr>
        <p:xfrm>
          <a:off x="200025" y="757599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PG-016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77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206862"/>
            <a:ext cx="7332662" cy="369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56"/>
          <p:cNvSpPr>
            <a:spLocks noChangeArrowheads="1"/>
          </p:cNvSpPr>
          <p:nvPr/>
        </p:nvSpPr>
        <p:spPr bwMode="auto">
          <a:xfrm>
            <a:off x="2366963" y="1586274"/>
            <a:ext cx="827087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3556" name="Rectangle 56"/>
          <p:cNvSpPr>
            <a:spLocks noChangeArrowheads="1"/>
          </p:cNvSpPr>
          <p:nvPr/>
        </p:nvSpPr>
        <p:spPr bwMode="auto">
          <a:xfrm>
            <a:off x="3267075" y="1586274"/>
            <a:ext cx="790575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3557" name="Rectangle 56"/>
          <p:cNvSpPr>
            <a:spLocks noChangeArrowheads="1"/>
          </p:cNvSpPr>
          <p:nvPr/>
        </p:nvSpPr>
        <p:spPr bwMode="auto">
          <a:xfrm>
            <a:off x="1368425" y="2257787"/>
            <a:ext cx="776288" cy="69691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3558" name="Rectangle 56"/>
          <p:cNvSpPr>
            <a:spLocks noChangeArrowheads="1"/>
          </p:cNvSpPr>
          <p:nvPr/>
        </p:nvSpPr>
        <p:spPr bwMode="auto">
          <a:xfrm>
            <a:off x="2181225" y="1960924"/>
            <a:ext cx="1403350" cy="2476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3559" name="Rectangle 56"/>
          <p:cNvSpPr>
            <a:spLocks noChangeArrowheads="1"/>
          </p:cNvSpPr>
          <p:nvPr/>
        </p:nvSpPr>
        <p:spPr bwMode="auto">
          <a:xfrm>
            <a:off x="4111625" y="1835512"/>
            <a:ext cx="1584325" cy="2984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3560" name="Rectangle 56"/>
          <p:cNvSpPr>
            <a:spLocks noChangeArrowheads="1"/>
          </p:cNvSpPr>
          <p:nvPr/>
        </p:nvSpPr>
        <p:spPr bwMode="auto">
          <a:xfrm>
            <a:off x="6338888" y="1964099"/>
            <a:ext cx="887412" cy="2540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3561" name="Rectangle 56"/>
          <p:cNvSpPr>
            <a:spLocks noChangeArrowheads="1"/>
          </p:cNvSpPr>
          <p:nvPr/>
        </p:nvSpPr>
        <p:spPr bwMode="auto">
          <a:xfrm>
            <a:off x="2181225" y="2249849"/>
            <a:ext cx="5075238" cy="25050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3562" name="직사각형 76"/>
          <p:cNvSpPr>
            <a:spLocks noChangeArrowheads="1"/>
          </p:cNvSpPr>
          <p:nvPr/>
        </p:nvSpPr>
        <p:spPr bwMode="auto">
          <a:xfrm>
            <a:off x="3275013" y="1413237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563" name="직사각형 76"/>
          <p:cNvSpPr>
            <a:spLocks noChangeArrowheads="1"/>
          </p:cNvSpPr>
          <p:nvPr/>
        </p:nvSpPr>
        <p:spPr bwMode="auto">
          <a:xfrm>
            <a:off x="4130675" y="1684699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564" name="직사각형 76"/>
          <p:cNvSpPr>
            <a:spLocks noChangeArrowheads="1"/>
          </p:cNvSpPr>
          <p:nvPr/>
        </p:nvSpPr>
        <p:spPr bwMode="auto">
          <a:xfrm>
            <a:off x="6348413" y="1797412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3565" name="직사각형 76"/>
          <p:cNvSpPr>
            <a:spLocks noChangeArrowheads="1"/>
          </p:cNvSpPr>
          <p:nvPr/>
        </p:nvSpPr>
        <p:spPr bwMode="auto">
          <a:xfrm>
            <a:off x="2185988" y="1792649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566" name="직사각형 76"/>
          <p:cNvSpPr>
            <a:spLocks noChangeArrowheads="1"/>
          </p:cNvSpPr>
          <p:nvPr/>
        </p:nvSpPr>
        <p:spPr bwMode="auto">
          <a:xfrm>
            <a:off x="1371600" y="206411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567" name="직사각형 76"/>
          <p:cNvSpPr>
            <a:spLocks noChangeArrowheads="1"/>
          </p:cNvSpPr>
          <p:nvPr/>
        </p:nvSpPr>
        <p:spPr bwMode="auto">
          <a:xfrm>
            <a:off x="2181225" y="226731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3568" name="직사각형 76"/>
          <p:cNvSpPr>
            <a:spLocks noChangeArrowheads="1"/>
          </p:cNvSpPr>
          <p:nvPr/>
        </p:nvSpPr>
        <p:spPr bwMode="auto">
          <a:xfrm>
            <a:off x="2379663" y="1422762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1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607328"/>
              </p:ext>
            </p:extLst>
          </p:nvPr>
        </p:nvGraphicFramePr>
        <p:xfrm>
          <a:off x="7656513" y="1214799"/>
          <a:ext cx="2122487" cy="4297742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2887467044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889457131"/>
                    </a:ext>
                  </a:extLst>
                </a:gridCol>
              </a:tblGrid>
              <a:tr h="314358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777442"/>
                  </a:ext>
                </a:extLst>
              </a:tr>
              <a:tr h="74983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예약하기 위해 예약 현황을 조회하는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9022"/>
                  </a:ext>
                </a:extLst>
              </a:tr>
              <a:tr h="50329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근무지별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검색으로 전체 건물에 대한 회의실 예약 현황을 조회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381923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근무지에 따른 회의실 예약 현황을 조회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133663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일단위로 회의실 예약 현황을 조회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677683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양 버튼을 통하여 이전 일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다음 일로 이동 가능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756259"/>
                  </a:ext>
                </a:extLst>
              </a:tr>
              <a:tr h="22862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가능한 회의실 리스트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983910"/>
                  </a:ext>
                </a:extLst>
              </a:tr>
              <a:tr h="3657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날짜에 따른 예약 현황을 표시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350708"/>
                  </a:ext>
                </a:extLst>
              </a:tr>
              <a:tr h="50329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날짜와 선택한 근무지 회의실을 예약할 수 있는 예약 페이지로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8" marB="4569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053207"/>
                  </a:ext>
                </a:extLst>
              </a:tr>
            </a:tbl>
          </a:graphicData>
        </a:graphic>
      </p:graphicFrame>
      <p:graphicFrame>
        <p:nvGraphicFramePr>
          <p:cNvPr id="18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82224"/>
              </p:ext>
            </p:extLst>
          </p:nvPr>
        </p:nvGraphicFramePr>
        <p:xfrm>
          <a:off x="200025" y="765537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PG-017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49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100313"/>
              </p:ext>
            </p:extLst>
          </p:nvPr>
        </p:nvGraphicFramePr>
        <p:xfrm>
          <a:off x="7656513" y="1216831"/>
          <a:ext cx="2122487" cy="3480752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2562794663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4193215154"/>
                    </a:ext>
                  </a:extLst>
                </a:gridCol>
              </a:tblGrid>
              <a:tr h="243866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74625"/>
                  </a:ext>
                </a:extLst>
              </a:tr>
              <a:tr h="74995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버튼을 클릭시 이동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489523"/>
                  </a:ext>
                </a:extLst>
              </a:tr>
              <a:tr h="22862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단기예약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(8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시간 이하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811247"/>
                  </a:ext>
                </a:extLst>
              </a:tr>
              <a:tr h="23500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예약하고자 하는 정보 입력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684425"/>
                  </a:ext>
                </a:extLst>
              </a:tr>
              <a:tr h="22862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예약할 해당 근무지 선택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975885"/>
                  </a:ext>
                </a:extLst>
              </a:tr>
              <a:tr h="22862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예약할 회의실 선택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991923"/>
                  </a:ext>
                </a:extLst>
              </a:tr>
              <a:tr h="22862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회의에 참석할 명단 입력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98432"/>
                  </a:ext>
                </a:extLst>
              </a:tr>
              <a:tr h="22862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회의에 사용할 비품 입력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901887"/>
                  </a:ext>
                </a:extLst>
              </a:tr>
              <a:tr h="36581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입력한 정보로 회의실 예약 신청 완료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27271"/>
                  </a:ext>
                </a:extLst>
              </a:tr>
              <a:tr h="36581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현황 기본 화면으로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700281"/>
                  </a:ext>
                </a:extLst>
              </a:tr>
            </a:tbl>
          </a:graphicData>
        </a:graphic>
      </p:graphicFrame>
      <p:graphicFrame>
        <p:nvGraphicFramePr>
          <p:cNvPr id="20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36061"/>
              </p:ext>
            </p:extLst>
          </p:nvPr>
        </p:nvGraphicFramePr>
        <p:xfrm>
          <a:off x="200025" y="759631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PG-018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62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208894"/>
            <a:ext cx="7297737" cy="36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29" name="Rectangle 56"/>
          <p:cNvSpPr>
            <a:spLocks noChangeArrowheads="1"/>
          </p:cNvSpPr>
          <p:nvPr/>
        </p:nvSpPr>
        <p:spPr bwMode="auto">
          <a:xfrm>
            <a:off x="2335213" y="1597831"/>
            <a:ext cx="935037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4630" name="Rectangle 56"/>
          <p:cNvSpPr>
            <a:spLocks noChangeArrowheads="1"/>
          </p:cNvSpPr>
          <p:nvPr/>
        </p:nvSpPr>
        <p:spPr bwMode="auto">
          <a:xfrm>
            <a:off x="4198938" y="1932794"/>
            <a:ext cx="863600" cy="19526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4631" name="Rectangle 56"/>
          <p:cNvSpPr>
            <a:spLocks noChangeArrowheads="1"/>
          </p:cNvSpPr>
          <p:nvPr/>
        </p:nvSpPr>
        <p:spPr bwMode="auto">
          <a:xfrm>
            <a:off x="5097463" y="1932794"/>
            <a:ext cx="852487" cy="19526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4632" name="Rectangle 56"/>
          <p:cNvSpPr>
            <a:spLocks noChangeArrowheads="1"/>
          </p:cNvSpPr>
          <p:nvPr/>
        </p:nvSpPr>
        <p:spPr bwMode="auto">
          <a:xfrm>
            <a:off x="1389063" y="1932794"/>
            <a:ext cx="5616575" cy="237172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4633" name="Rectangle 56"/>
          <p:cNvSpPr>
            <a:spLocks noChangeArrowheads="1"/>
          </p:cNvSpPr>
          <p:nvPr/>
        </p:nvSpPr>
        <p:spPr bwMode="auto">
          <a:xfrm>
            <a:off x="6332538" y="3123419"/>
            <a:ext cx="539750" cy="17938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4634" name="Rectangle 56"/>
          <p:cNvSpPr>
            <a:spLocks noChangeArrowheads="1"/>
          </p:cNvSpPr>
          <p:nvPr/>
        </p:nvSpPr>
        <p:spPr bwMode="auto">
          <a:xfrm>
            <a:off x="6332538" y="3363131"/>
            <a:ext cx="539750" cy="1793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4635" name="Rectangle 56"/>
          <p:cNvSpPr>
            <a:spLocks noChangeArrowheads="1"/>
          </p:cNvSpPr>
          <p:nvPr/>
        </p:nvSpPr>
        <p:spPr bwMode="auto">
          <a:xfrm>
            <a:off x="3260725" y="4380719"/>
            <a:ext cx="889000" cy="2159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4636" name="Rectangle 56"/>
          <p:cNvSpPr>
            <a:spLocks noChangeArrowheads="1"/>
          </p:cNvSpPr>
          <p:nvPr/>
        </p:nvSpPr>
        <p:spPr bwMode="auto">
          <a:xfrm>
            <a:off x="4230688" y="4395006"/>
            <a:ext cx="866775" cy="20161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4637" name="직사각형 76"/>
          <p:cNvSpPr>
            <a:spLocks noChangeArrowheads="1"/>
          </p:cNvSpPr>
          <p:nvPr/>
        </p:nvSpPr>
        <p:spPr bwMode="auto">
          <a:xfrm>
            <a:off x="4203700" y="2150281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638" name="직사각형 76"/>
          <p:cNvSpPr>
            <a:spLocks noChangeArrowheads="1"/>
          </p:cNvSpPr>
          <p:nvPr/>
        </p:nvSpPr>
        <p:spPr bwMode="auto">
          <a:xfrm>
            <a:off x="5097463" y="2150281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639" name="직사각형 76"/>
          <p:cNvSpPr>
            <a:spLocks noChangeArrowheads="1"/>
          </p:cNvSpPr>
          <p:nvPr/>
        </p:nvSpPr>
        <p:spPr bwMode="auto">
          <a:xfrm>
            <a:off x="6073775" y="3118656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4640" name="직사각형 76"/>
          <p:cNvSpPr>
            <a:spLocks noChangeArrowheads="1"/>
          </p:cNvSpPr>
          <p:nvPr/>
        </p:nvSpPr>
        <p:spPr bwMode="auto">
          <a:xfrm>
            <a:off x="1393825" y="1947081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641" name="직사각형 76"/>
          <p:cNvSpPr>
            <a:spLocks noChangeArrowheads="1"/>
          </p:cNvSpPr>
          <p:nvPr/>
        </p:nvSpPr>
        <p:spPr bwMode="auto">
          <a:xfrm>
            <a:off x="6069013" y="3363131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4642" name="직사각형 76"/>
          <p:cNvSpPr>
            <a:spLocks noChangeArrowheads="1"/>
          </p:cNvSpPr>
          <p:nvPr/>
        </p:nvSpPr>
        <p:spPr bwMode="auto">
          <a:xfrm>
            <a:off x="2335213" y="1429556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643" name="직사각형 76"/>
          <p:cNvSpPr>
            <a:spLocks noChangeArrowheads="1"/>
          </p:cNvSpPr>
          <p:nvPr/>
        </p:nvSpPr>
        <p:spPr bwMode="auto">
          <a:xfrm>
            <a:off x="3270250" y="4596619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4644" name="직사각형 76"/>
          <p:cNvSpPr>
            <a:spLocks noChangeArrowheads="1"/>
          </p:cNvSpPr>
          <p:nvPr/>
        </p:nvSpPr>
        <p:spPr bwMode="auto">
          <a:xfrm>
            <a:off x="4230688" y="4588681"/>
            <a:ext cx="244475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460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68924" y="4649347"/>
            <a:ext cx="5179624" cy="474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정의서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00772" y="5121188"/>
            <a:ext cx="6563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회의실 예약 관리 시스템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MBMS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(MBMS : Meeting-room Booking Management System)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8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223492"/>
            <a:ext cx="7234238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56"/>
          <p:cNvSpPr>
            <a:spLocks noChangeArrowheads="1"/>
          </p:cNvSpPr>
          <p:nvPr/>
        </p:nvSpPr>
        <p:spPr bwMode="auto">
          <a:xfrm>
            <a:off x="2368550" y="1615604"/>
            <a:ext cx="936625" cy="2190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5604" name="Rectangle 56"/>
          <p:cNvSpPr>
            <a:spLocks noChangeArrowheads="1"/>
          </p:cNvSpPr>
          <p:nvPr/>
        </p:nvSpPr>
        <p:spPr bwMode="auto">
          <a:xfrm>
            <a:off x="1460500" y="1917229"/>
            <a:ext cx="5437188" cy="25923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5605" name="Rectangle 56"/>
          <p:cNvSpPr>
            <a:spLocks noChangeArrowheads="1"/>
          </p:cNvSpPr>
          <p:nvPr/>
        </p:nvSpPr>
        <p:spPr bwMode="auto">
          <a:xfrm>
            <a:off x="3232150" y="4544542"/>
            <a:ext cx="889000" cy="21431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5606" name="Rectangle 56"/>
          <p:cNvSpPr>
            <a:spLocks noChangeArrowheads="1"/>
          </p:cNvSpPr>
          <p:nvPr/>
        </p:nvSpPr>
        <p:spPr bwMode="auto">
          <a:xfrm>
            <a:off x="4197350" y="4539779"/>
            <a:ext cx="839788" cy="21431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5607" name="Rectangle 56"/>
          <p:cNvSpPr>
            <a:spLocks noChangeArrowheads="1"/>
          </p:cNvSpPr>
          <p:nvPr/>
        </p:nvSpPr>
        <p:spPr bwMode="auto">
          <a:xfrm>
            <a:off x="6270625" y="3128492"/>
            <a:ext cx="539750" cy="17938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5608" name="Rectangle 56"/>
          <p:cNvSpPr>
            <a:spLocks noChangeArrowheads="1"/>
          </p:cNvSpPr>
          <p:nvPr/>
        </p:nvSpPr>
        <p:spPr bwMode="auto">
          <a:xfrm>
            <a:off x="6270625" y="3572992"/>
            <a:ext cx="539750" cy="1809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5609" name="Rectangle 56"/>
          <p:cNvSpPr>
            <a:spLocks noChangeArrowheads="1"/>
          </p:cNvSpPr>
          <p:nvPr/>
        </p:nvSpPr>
        <p:spPr bwMode="auto">
          <a:xfrm>
            <a:off x="3798888" y="3352329"/>
            <a:ext cx="539750" cy="1809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5610" name="직사각형 76"/>
          <p:cNvSpPr>
            <a:spLocks noChangeArrowheads="1"/>
          </p:cNvSpPr>
          <p:nvPr/>
        </p:nvSpPr>
        <p:spPr bwMode="auto">
          <a:xfrm>
            <a:off x="6024563" y="3128492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5611" name="직사각형 76"/>
          <p:cNvSpPr>
            <a:spLocks noChangeArrowheads="1"/>
          </p:cNvSpPr>
          <p:nvPr/>
        </p:nvSpPr>
        <p:spPr bwMode="auto">
          <a:xfrm>
            <a:off x="1460500" y="193469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612" name="직사각형 76"/>
          <p:cNvSpPr>
            <a:spLocks noChangeArrowheads="1"/>
          </p:cNvSpPr>
          <p:nvPr/>
        </p:nvSpPr>
        <p:spPr bwMode="auto">
          <a:xfrm>
            <a:off x="6038850" y="3587279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5613" name="직사각형 76"/>
          <p:cNvSpPr>
            <a:spLocks noChangeArrowheads="1"/>
          </p:cNvSpPr>
          <p:nvPr/>
        </p:nvSpPr>
        <p:spPr bwMode="auto">
          <a:xfrm>
            <a:off x="2376488" y="1461617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614" name="직사각형 76"/>
          <p:cNvSpPr>
            <a:spLocks noChangeArrowheads="1"/>
          </p:cNvSpPr>
          <p:nvPr/>
        </p:nvSpPr>
        <p:spPr bwMode="auto">
          <a:xfrm>
            <a:off x="3232150" y="4769967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5615" name="직사각형 76"/>
          <p:cNvSpPr>
            <a:spLocks noChangeArrowheads="1"/>
          </p:cNvSpPr>
          <p:nvPr/>
        </p:nvSpPr>
        <p:spPr bwMode="auto">
          <a:xfrm>
            <a:off x="4197350" y="4769967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5616" name="Rectangle 56"/>
          <p:cNvSpPr>
            <a:spLocks noChangeArrowheads="1"/>
          </p:cNvSpPr>
          <p:nvPr/>
        </p:nvSpPr>
        <p:spPr bwMode="auto">
          <a:xfrm>
            <a:off x="4152900" y="1926754"/>
            <a:ext cx="865188" cy="19526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5617" name="Rectangle 56"/>
          <p:cNvSpPr>
            <a:spLocks noChangeArrowheads="1"/>
          </p:cNvSpPr>
          <p:nvPr/>
        </p:nvSpPr>
        <p:spPr bwMode="auto">
          <a:xfrm>
            <a:off x="5053013" y="1926754"/>
            <a:ext cx="850900" cy="19526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5618" name="직사각형 76"/>
          <p:cNvSpPr>
            <a:spLocks noChangeArrowheads="1"/>
          </p:cNvSpPr>
          <p:nvPr/>
        </p:nvSpPr>
        <p:spPr bwMode="auto">
          <a:xfrm>
            <a:off x="4157663" y="2145829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5619" name="직사각형 76"/>
          <p:cNvSpPr>
            <a:spLocks noChangeArrowheads="1"/>
          </p:cNvSpPr>
          <p:nvPr/>
        </p:nvSpPr>
        <p:spPr bwMode="auto">
          <a:xfrm>
            <a:off x="5053013" y="2145829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620" name="직사각형 76"/>
          <p:cNvSpPr>
            <a:spLocks noChangeArrowheads="1"/>
          </p:cNvSpPr>
          <p:nvPr/>
        </p:nvSpPr>
        <p:spPr bwMode="auto">
          <a:xfrm>
            <a:off x="4343400" y="3366617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21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597153"/>
              </p:ext>
            </p:extLst>
          </p:nvPr>
        </p:nvGraphicFramePr>
        <p:xfrm>
          <a:off x="7656513" y="1221904"/>
          <a:ext cx="2122487" cy="3915149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485092352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3896470127"/>
                    </a:ext>
                  </a:extLst>
                </a:gridCol>
              </a:tblGrid>
              <a:tr h="243864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276344"/>
                  </a:ext>
                </a:extLst>
              </a:tr>
              <a:tr h="74994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버튼을 클릭시 이동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152784"/>
                  </a:ext>
                </a:extLst>
              </a:tr>
              <a:tr h="22862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장기예약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(8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시간 이상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877927"/>
                  </a:ext>
                </a:extLst>
              </a:tr>
              <a:tr h="26675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예약하고자 하는 정보 입력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716666"/>
                  </a:ext>
                </a:extLst>
              </a:tr>
              <a:tr h="22862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예약할 해당 근무지 선택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943024"/>
                  </a:ext>
                </a:extLst>
              </a:tr>
              <a:tr h="22862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예약할 회의실 선택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313867"/>
                  </a:ext>
                </a:extLst>
              </a:tr>
              <a:tr h="22862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회의에 참석할 명단 입력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194748"/>
                  </a:ext>
                </a:extLst>
              </a:tr>
              <a:tr h="22862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장기예약에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대한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결재자를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수정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192371"/>
                  </a:ext>
                </a:extLst>
              </a:tr>
              <a:tr h="22862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회의에 사용할 비품 입력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658899"/>
                  </a:ext>
                </a:extLst>
              </a:tr>
              <a:tr h="36581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입력한 정보로 회의실 예약 신청 완료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521702"/>
                  </a:ext>
                </a:extLst>
              </a:tr>
              <a:tr h="36581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현황 기본 화면으로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967316"/>
                  </a:ext>
                </a:extLst>
              </a:tr>
            </a:tbl>
          </a:graphicData>
        </a:graphic>
      </p:graphicFrame>
      <p:graphicFrame>
        <p:nvGraphicFramePr>
          <p:cNvPr id="22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672280"/>
              </p:ext>
            </p:extLst>
          </p:nvPr>
        </p:nvGraphicFramePr>
        <p:xfrm>
          <a:off x="200025" y="764704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PG-019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3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195177"/>
            <a:ext cx="7267575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56"/>
          <p:cNvSpPr>
            <a:spLocks noChangeArrowheads="1"/>
          </p:cNvSpPr>
          <p:nvPr/>
        </p:nvSpPr>
        <p:spPr bwMode="auto">
          <a:xfrm>
            <a:off x="2297113" y="4120939"/>
            <a:ext cx="1474787" cy="3238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6628" name="Rectangle 56"/>
          <p:cNvSpPr>
            <a:spLocks noChangeArrowheads="1"/>
          </p:cNvSpPr>
          <p:nvPr/>
        </p:nvSpPr>
        <p:spPr bwMode="auto">
          <a:xfrm>
            <a:off x="3944938" y="4120939"/>
            <a:ext cx="1476375" cy="3238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6629" name="Rectangle 56"/>
          <p:cNvSpPr>
            <a:spLocks noChangeArrowheads="1"/>
          </p:cNvSpPr>
          <p:nvPr/>
        </p:nvSpPr>
        <p:spPr bwMode="auto">
          <a:xfrm>
            <a:off x="2468563" y="2022264"/>
            <a:ext cx="2879725" cy="13350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6630" name="Rectangle 56"/>
          <p:cNvSpPr>
            <a:spLocks noChangeArrowheads="1"/>
          </p:cNvSpPr>
          <p:nvPr/>
        </p:nvSpPr>
        <p:spPr bwMode="auto">
          <a:xfrm>
            <a:off x="3033713" y="1653964"/>
            <a:ext cx="1524000" cy="3079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6631" name="Rectangle 56"/>
          <p:cNvSpPr>
            <a:spLocks noChangeArrowheads="1"/>
          </p:cNvSpPr>
          <p:nvPr/>
        </p:nvSpPr>
        <p:spPr bwMode="auto">
          <a:xfrm>
            <a:off x="4629150" y="2241339"/>
            <a:ext cx="588963" cy="2159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6632" name="직사각형 76"/>
          <p:cNvSpPr>
            <a:spLocks noChangeArrowheads="1"/>
          </p:cNvSpPr>
          <p:nvPr/>
        </p:nvSpPr>
        <p:spPr bwMode="auto">
          <a:xfrm>
            <a:off x="4565650" y="1660314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633" name="직사각형 76"/>
          <p:cNvSpPr>
            <a:spLocks noChangeArrowheads="1"/>
          </p:cNvSpPr>
          <p:nvPr/>
        </p:nvSpPr>
        <p:spPr bwMode="auto">
          <a:xfrm>
            <a:off x="5095875" y="1850814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634" name="직사각형 76"/>
          <p:cNvSpPr>
            <a:spLocks noChangeArrowheads="1"/>
          </p:cNvSpPr>
          <p:nvPr/>
        </p:nvSpPr>
        <p:spPr bwMode="auto">
          <a:xfrm>
            <a:off x="4637088" y="2468352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635" name="직사각형 76"/>
          <p:cNvSpPr>
            <a:spLocks noChangeArrowheads="1"/>
          </p:cNvSpPr>
          <p:nvPr/>
        </p:nvSpPr>
        <p:spPr bwMode="auto">
          <a:xfrm>
            <a:off x="2297113" y="3952664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6636" name="직사각형 76"/>
          <p:cNvSpPr>
            <a:spLocks noChangeArrowheads="1"/>
          </p:cNvSpPr>
          <p:nvPr/>
        </p:nvSpPr>
        <p:spPr bwMode="auto">
          <a:xfrm>
            <a:off x="3944938" y="3952664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graphicFrame>
        <p:nvGraphicFramePr>
          <p:cNvPr id="1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508480"/>
              </p:ext>
            </p:extLst>
          </p:nvPr>
        </p:nvGraphicFramePr>
        <p:xfrm>
          <a:off x="7656513" y="1222164"/>
          <a:ext cx="2122487" cy="3273544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915734133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3611382224"/>
                    </a:ext>
                  </a:extLst>
                </a:gridCol>
              </a:tblGrid>
              <a:tr h="244372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984933"/>
                  </a:ext>
                </a:extLst>
              </a:tr>
              <a:tr h="102401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화면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참석자명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추가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예약을 위한 입력 화면에서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참석자명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추가 버튼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클릭시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606375"/>
                  </a:ext>
                </a:extLst>
              </a:tr>
              <a:tr h="22850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회의에 참석자명 입력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927164"/>
                  </a:ext>
                </a:extLst>
              </a:tr>
              <a:tr h="36566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- 1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에서 입력한 이름 검색 결과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940334"/>
                  </a:ext>
                </a:extLst>
              </a:tr>
              <a:tr h="22850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 참석자 선택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781316"/>
                  </a:ext>
                </a:extLst>
              </a:tr>
              <a:tr h="39353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검색 취소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창 닫기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950569"/>
                  </a:ext>
                </a:extLst>
              </a:tr>
              <a:tr h="39353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 참석자 선택 완료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창 닫기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378938"/>
                  </a:ext>
                </a:extLst>
              </a:tr>
            </a:tbl>
          </a:graphicData>
        </a:graphic>
      </p:graphicFrame>
      <p:graphicFrame>
        <p:nvGraphicFramePr>
          <p:cNvPr id="14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481638"/>
              </p:ext>
            </p:extLst>
          </p:nvPr>
        </p:nvGraphicFramePr>
        <p:xfrm>
          <a:off x="200025" y="764964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PG-019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8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190414"/>
            <a:ext cx="73437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56"/>
          <p:cNvSpPr>
            <a:spLocks noChangeArrowheads="1"/>
          </p:cNvSpPr>
          <p:nvPr/>
        </p:nvSpPr>
        <p:spPr bwMode="auto">
          <a:xfrm>
            <a:off x="2297113" y="4120939"/>
            <a:ext cx="1474787" cy="3238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7652" name="Rectangle 56"/>
          <p:cNvSpPr>
            <a:spLocks noChangeArrowheads="1"/>
          </p:cNvSpPr>
          <p:nvPr/>
        </p:nvSpPr>
        <p:spPr bwMode="auto">
          <a:xfrm>
            <a:off x="3944938" y="4120939"/>
            <a:ext cx="1476375" cy="3238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7653" name="Rectangle 56"/>
          <p:cNvSpPr>
            <a:spLocks noChangeArrowheads="1"/>
          </p:cNvSpPr>
          <p:nvPr/>
        </p:nvSpPr>
        <p:spPr bwMode="auto">
          <a:xfrm>
            <a:off x="2468563" y="2022264"/>
            <a:ext cx="2879725" cy="13350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7654" name="Rectangle 56"/>
          <p:cNvSpPr>
            <a:spLocks noChangeArrowheads="1"/>
          </p:cNvSpPr>
          <p:nvPr/>
        </p:nvSpPr>
        <p:spPr bwMode="auto">
          <a:xfrm>
            <a:off x="3079750" y="1653964"/>
            <a:ext cx="1522413" cy="3079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7655" name="Rectangle 56"/>
          <p:cNvSpPr>
            <a:spLocks noChangeArrowheads="1"/>
          </p:cNvSpPr>
          <p:nvPr/>
        </p:nvSpPr>
        <p:spPr bwMode="auto">
          <a:xfrm>
            <a:off x="4637088" y="2257214"/>
            <a:ext cx="588962" cy="2159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7656" name="직사각형 76"/>
          <p:cNvSpPr>
            <a:spLocks noChangeArrowheads="1"/>
          </p:cNvSpPr>
          <p:nvPr/>
        </p:nvSpPr>
        <p:spPr bwMode="auto">
          <a:xfrm>
            <a:off x="4565650" y="1660314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657" name="직사각형 76"/>
          <p:cNvSpPr>
            <a:spLocks noChangeArrowheads="1"/>
          </p:cNvSpPr>
          <p:nvPr/>
        </p:nvSpPr>
        <p:spPr bwMode="auto">
          <a:xfrm>
            <a:off x="5095875" y="1850814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658" name="직사각형 76"/>
          <p:cNvSpPr>
            <a:spLocks noChangeArrowheads="1"/>
          </p:cNvSpPr>
          <p:nvPr/>
        </p:nvSpPr>
        <p:spPr bwMode="auto">
          <a:xfrm>
            <a:off x="4637088" y="2468352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7659" name="직사각형 76"/>
          <p:cNvSpPr>
            <a:spLocks noChangeArrowheads="1"/>
          </p:cNvSpPr>
          <p:nvPr/>
        </p:nvSpPr>
        <p:spPr bwMode="auto">
          <a:xfrm>
            <a:off x="2297113" y="3952664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7660" name="직사각형 76"/>
          <p:cNvSpPr>
            <a:spLocks noChangeArrowheads="1"/>
          </p:cNvSpPr>
          <p:nvPr/>
        </p:nvSpPr>
        <p:spPr bwMode="auto">
          <a:xfrm>
            <a:off x="3944938" y="3952664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graphicFrame>
        <p:nvGraphicFramePr>
          <p:cNvPr id="1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02785"/>
              </p:ext>
            </p:extLst>
          </p:nvPr>
        </p:nvGraphicFramePr>
        <p:xfrm>
          <a:off x="7656513" y="1222164"/>
          <a:ext cx="2122487" cy="3273544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232631384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1810644095"/>
                    </a:ext>
                  </a:extLst>
                </a:gridCol>
              </a:tblGrid>
              <a:tr h="244372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62912"/>
                  </a:ext>
                </a:extLst>
              </a:tr>
              <a:tr h="102401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화면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결재자 수정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예약을 위한 입력 화면에서 회의실 결재자 수정 버튼 클릭시 표시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70580"/>
                  </a:ext>
                </a:extLst>
              </a:tr>
              <a:tr h="22850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수정할 결재자 입력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14731"/>
                  </a:ext>
                </a:extLst>
              </a:tr>
              <a:tr h="36566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- 1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에서 입력한 이름 검색 결과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449697"/>
                  </a:ext>
                </a:extLst>
              </a:tr>
              <a:tr h="22850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결재자 선택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360386"/>
                  </a:ext>
                </a:extLst>
              </a:tr>
              <a:tr h="39353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검색 취소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창 닫기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185004"/>
                  </a:ext>
                </a:extLst>
              </a:tr>
              <a:tr h="39353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결재자 선택 완료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창 닫기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75" marB="4567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962664"/>
                  </a:ext>
                </a:extLst>
              </a:tr>
            </a:tbl>
          </a:graphicData>
        </a:graphic>
      </p:graphicFrame>
      <p:graphicFrame>
        <p:nvGraphicFramePr>
          <p:cNvPr id="14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68645"/>
              </p:ext>
            </p:extLst>
          </p:nvPr>
        </p:nvGraphicFramePr>
        <p:xfrm>
          <a:off x="200025" y="764964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PG-019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4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5752"/>
            <a:ext cx="7177088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56"/>
          <p:cNvSpPr>
            <a:spLocks noChangeArrowheads="1"/>
          </p:cNvSpPr>
          <p:nvPr/>
        </p:nvSpPr>
        <p:spPr bwMode="auto">
          <a:xfrm>
            <a:off x="2297113" y="4084364"/>
            <a:ext cx="1474787" cy="3238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8676" name="Rectangle 56"/>
          <p:cNvSpPr>
            <a:spLocks noChangeArrowheads="1"/>
          </p:cNvSpPr>
          <p:nvPr/>
        </p:nvSpPr>
        <p:spPr bwMode="auto">
          <a:xfrm>
            <a:off x="3908425" y="4092302"/>
            <a:ext cx="1476375" cy="3238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8677" name="Rectangle 56"/>
          <p:cNvSpPr>
            <a:spLocks noChangeArrowheads="1"/>
          </p:cNvSpPr>
          <p:nvPr/>
        </p:nvSpPr>
        <p:spPr bwMode="auto">
          <a:xfrm>
            <a:off x="2468563" y="1985689"/>
            <a:ext cx="2844800" cy="13350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8678" name="Rectangle 56"/>
          <p:cNvSpPr>
            <a:spLocks noChangeArrowheads="1"/>
          </p:cNvSpPr>
          <p:nvPr/>
        </p:nvSpPr>
        <p:spPr bwMode="auto">
          <a:xfrm>
            <a:off x="4629150" y="2277789"/>
            <a:ext cx="431800" cy="68262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8679" name="직사각형 76"/>
          <p:cNvSpPr>
            <a:spLocks noChangeArrowheads="1"/>
          </p:cNvSpPr>
          <p:nvPr/>
        </p:nvSpPr>
        <p:spPr bwMode="auto">
          <a:xfrm>
            <a:off x="2239963" y="1985689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680" name="직사각형 76"/>
          <p:cNvSpPr>
            <a:spLocks noChangeArrowheads="1"/>
          </p:cNvSpPr>
          <p:nvPr/>
        </p:nvSpPr>
        <p:spPr bwMode="auto">
          <a:xfrm>
            <a:off x="4376738" y="2277789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681" name="직사각형 76"/>
          <p:cNvSpPr>
            <a:spLocks noChangeArrowheads="1"/>
          </p:cNvSpPr>
          <p:nvPr/>
        </p:nvSpPr>
        <p:spPr bwMode="auto">
          <a:xfrm>
            <a:off x="2279650" y="3890689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682" name="직사각형 76"/>
          <p:cNvSpPr>
            <a:spLocks noChangeArrowheads="1"/>
          </p:cNvSpPr>
          <p:nvPr/>
        </p:nvSpPr>
        <p:spPr bwMode="auto">
          <a:xfrm>
            <a:off x="3908425" y="3904977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14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012551"/>
              </p:ext>
            </p:extLst>
          </p:nvPr>
        </p:nvGraphicFramePr>
        <p:xfrm>
          <a:off x="7656513" y="1185589"/>
          <a:ext cx="2122487" cy="3014500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345214483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3034278585"/>
                    </a:ext>
                  </a:extLst>
                </a:gridCol>
              </a:tblGrid>
              <a:tr h="244358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71" marB="4567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09531"/>
                  </a:ext>
                </a:extLst>
              </a:tr>
              <a:tr h="102400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71" marB="4567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화면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추가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예약을 위한 입력 화면에서 회의실 비품 추가 버튼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클릭시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71" marB="4567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604096"/>
                  </a:ext>
                </a:extLst>
              </a:tr>
              <a:tr h="36565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71" marB="4567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선택한 회의실에서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사용가능한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비품 표시</a:t>
                      </a:r>
                    </a:p>
                  </a:txBody>
                  <a:tcPr marL="36000" marR="36000" marT="45671" marB="4567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996690"/>
                  </a:ext>
                </a:extLst>
              </a:tr>
              <a:tr h="228498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71" marB="4567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사용할 비품 선택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71" marB="4567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044839"/>
                  </a:ext>
                </a:extLst>
              </a:tr>
              <a:tr h="39351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71" marB="4567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 취소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창 닫기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71" marB="4567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073424"/>
                  </a:ext>
                </a:extLst>
              </a:tr>
              <a:tr h="39351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71" marB="4567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비품 선택 완료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창 닫기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71" marB="4567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052841"/>
                  </a:ext>
                </a:extLst>
              </a:tr>
            </a:tbl>
          </a:graphicData>
        </a:graphic>
      </p:graphicFrame>
      <p:graphicFrame>
        <p:nvGraphicFramePr>
          <p:cNvPr id="12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6746"/>
              </p:ext>
            </p:extLst>
          </p:nvPr>
        </p:nvGraphicFramePr>
        <p:xfrm>
          <a:off x="200025" y="728389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PG-019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09464"/>
            <a:ext cx="7275513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56"/>
          <p:cNvSpPr>
            <a:spLocks noChangeArrowheads="1"/>
          </p:cNvSpPr>
          <p:nvPr/>
        </p:nvSpPr>
        <p:spPr bwMode="auto">
          <a:xfrm>
            <a:off x="2828925" y="3285914"/>
            <a:ext cx="971550" cy="2873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9700" name="Rectangle 56"/>
          <p:cNvSpPr>
            <a:spLocks noChangeArrowheads="1"/>
          </p:cNvSpPr>
          <p:nvPr/>
        </p:nvSpPr>
        <p:spPr bwMode="auto">
          <a:xfrm>
            <a:off x="3883025" y="3285914"/>
            <a:ext cx="973138" cy="2873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29701" name="직사각형 76"/>
          <p:cNvSpPr>
            <a:spLocks noChangeArrowheads="1"/>
          </p:cNvSpPr>
          <p:nvPr/>
        </p:nvSpPr>
        <p:spPr bwMode="auto">
          <a:xfrm>
            <a:off x="3883025" y="311605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702" name="직사각형 76"/>
          <p:cNvSpPr>
            <a:spLocks noChangeArrowheads="1"/>
          </p:cNvSpPr>
          <p:nvPr/>
        </p:nvSpPr>
        <p:spPr bwMode="auto">
          <a:xfrm>
            <a:off x="2824163" y="3117639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9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098023"/>
              </p:ext>
            </p:extLst>
          </p:nvPr>
        </p:nvGraphicFramePr>
        <p:xfrm>
          <a:off x="7656513" y="1222164"/>
          <a:ext cx="2122487" cy="2160848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173919880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3952484824"/>
                    </a:ext>
                  </a:extLst>
                </a:gridCol>
              </a:tblGrid>
              <a:tr h="190612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45675"/>
                  </a:ext>
                </a:extLst>
              </a:tr>
              <a:tr h="88741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화면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버튼 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입력 화면에서 입력 후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버튼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클릭시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042056"/>
                  </a:ext>
                </a:extLst>
              </a:tr>
              <a:tr h="39370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요청 취소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창 닫기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00449"/>
                  </a:ext>
                </a:extLst>
              </a:tr>
              <a:tr h="39370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요청 완료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현황 화면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810116"/>
                  </a:ext>
                </a:extLst>
              </a:tr>
            </a:tbl>
          </a:graphicData>
        </a:graphic>
      </p:graphicFrame>
      <p:graphicFrame>
        <p:nvGraphicFramePr>
          <p:cNvPr id="8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33290"/>
              </p:ext>
            </p:extLst>
          </p:nvPr>
        </p:nvGraphicFramePr>
        <p:xfrm>
          <a:off x="200025" y="764964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PG-019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08385"/>
            <a:ext cx="7235825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56"/>
          <p:cNvSpPr>
            <a:spLocks noChangeArrowheads="1"/>
          </p:cNvSpPr>
          <p:nvPr/>
        </p:nvSpPr>
        <p:spPr bwMode="auto">
          <a:xfrm>
            <a:off x="2792413" y="3270547"/>
            <a:ext cx="973137" cy="2873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0724" name="Rectangle 56"/>
          <p:cNvSpPr>
            <a:spLocks noChangeArrowheads="1"/>
          </p:cNvSpPr>
          <p:nvPr/>
        </p:nvSpPr>
        <p:spPr bwMode="auto">
          <a:xfrm>
            <a:off x="3848100" y="3270547"/>
            <a:ext cx="971550" cy="2873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0725" name="직사각형 76"/>
          <p:cNvSpPr>
            <a:spLocks noChangeArrowheads="1"/>
          </p:cNvSpPr>
          <p:nvPr/>
        </p:nvSpPr>
        <p:spPr bwMode="auto">
          <a:xfrm>
            <a:off x="3873500" y="3100685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726" name="직사각형 76"/>
          <p:cNvSpPr>
            <a:spLocks noChangeArrowheads="1"/>
          </p:cNvSpPr>
          <p:nvPr/>
        </p:nvSpPr>
        <p:spPr bwMode="auto">
          <a:xfrm>
            <a:off x="2792413" y="3102272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11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951704"/>
              </p:ext>
            </p:extLst>
          </p:nvPr>
        </p:nvGraphicFramePr>
        <p:xfrm>
          <a:off x="7656513" y="1206797"/>
          <a:ext cx="2122487" cy="2160848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3293877101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2085139833"/>
                    </a:ext>
                  </a:extLst>
                </a:gridCol>
              </a:tblGrid>
              <a:tr h="241983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087645"/>
                  </a:ext>
                </a:extLst>
              </a:tr>
              <a:tr h="88741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화면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작성 취소 버튼 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입력 화면에서 입력 후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작성 취소 버튼 클릭시 표시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로그인한 회원만 접속 가능</a:t>
                      </a: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8383"/>
                  </a:ext>
                </a:extLst>
              </a:tr>
              <a:tr h="39370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창 닫기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신청 화면 이동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903551"/>
                  </a:ext>
                </a:extLst>
              </a:tr>
              <a:tr h="39370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취소 완료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현황 화면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7" marB="4569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955527"/>
                  </a:ext>
                </a:extLst>
              </a:tr>
            </a:tbl>
          </a:graphicData>
        </a:graphic>
      </p:graphicFrame>
      <p:graphicFrame>
        <p:nvGraphicFramePr>
          <p:cNvPr id="8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86443"/>
              </p:ext>
            </p:extLst>
          </p:nvPr>
        </p:nvGraphicFramePr>
        <p:xfrm>
          <a:off x="200025" y="749597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PG-019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이주현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46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06798"/>
            <a:ext cx="7288212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114225"/>
              </p:ext>
            </p:extLst>
          </p:nvPr>
        </p:nvGraphicFramePr>
        <p:xfrm>
          <a:off x="7656513" y="1214735"/>
          <a:ext cx="2122487" cy="3574744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2166343197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875419501"/>
                    </a:ext>
                  </a:extLst>
                </a:gridCol>
              </a:tblGrid>
              <a:tr h="243724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285118"/>
                  </a:ext>
                </a:extLst>
              </a:tr>
              <a:tr h="55759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결재를 위한 페이지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결재권한을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가진 부서장과 관리자만 접속 가능한 페이지</a:t>
                      </a: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23953"/>
                  </a:ext>
                </a:extLst>
              </a:tr>
              <a:tr h="831848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예약에 대한 결재 진행 상황을 보여준다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 시 결재자 이름과 결재시간을 표시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반려 시 반려와 반려시간 표시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136593"/>
                  </a:ext>
                </a:extLst>
              </a:tr>
              <a:tr h="36561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사용자가 요청한 예약에 대한 상세정보를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89608"/>
                  </a:ext>
                </a:extLst>
              </a:tr>
              <a:tr h="36561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요청 시 입력한 참석인원 명단을 보여준다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259999"/>
                  </a:ext>
                </a:extLst>
              </a:tr>
              <a:tr h="36561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 버튼 클릭 시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모달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창이 뜨고 결재 의견을 작성 후 승인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420816"/>
                  </a:ext>
                </a:extLst>
              </a:tr>
              <a:tr h="36561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반려 버튼 클릭 시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모달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창이 뜨고 반려 의견을 작성 후 반려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0" marB="4568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297791"/>
                  </a:ext>
                </a:extLst>
              </a:tr>
            </a:tbl>
          </a:graphicData>
        </a:graphic>
      </p:graphicFrame>
      <p:sp>
        <p:nvSpPr>
          <p:cNvPr id="32796" name="Rectangle 56"/>
          <p:cNvSpPr>
            <a:spLocks noChangeArrowheads="1"/>
          </p:cNvSpPr>
          <p:nvPr/>
        </p:nvSpPr>
        <p:spPr bwMode="auto">
          <a:xfrm>
            <a:off x="5132388" y="1694160"/>
            <a:ext cx="1908175" cy="51276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2797" name="직사각형 44"/>
          <p:cNvSpPr>
            <a:spLocks noChangeArrowheads="1"/>
          </p:cNvSpPr>
          <p:nvPr/>
        </p:nvSpPr>
        <p:spPr bwMode="auto">
          <a:xfrm>
            <a:off x="4892675" y="1694160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2798" name="직사각형 44"/>
          <p:cNvSpPr>
            <a:spLocks noChangeArrowheads="1"/>
          </p:cNvSpPr>
          <p:nvPr/>
        </p:nvSpPr>
        <p:spPr bwMode="auto">
          <a:xfrm>
            <a:off x="1531938" y="2122785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2799" name="직사각형 44"/>
          <p:cNvSpPr>
            <a:spLocks noChangeArrowheads="1"/>
          </p:cNvSpPr>
          <p:nvPr/>
        </p:nvSpPr>
        <p:spPr bwMode="auto">
          <a:xfrm>
            <a:off x="6284913" y="3170535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2800" name="직사각형 44"/>
          <p:cNvSpPr>
            <a:spLocks noChangeArrowheads="1"/>
          </p:cNvSpPr>
          <p:nvPr/>
        </p:nvSpPr>
        <p:spPr bwMode="auto">
          <a:xfrm>
            <a:off x="2792413" y="4477048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2801" name="직사각형 44"/>
          <p:cNvSpPr>
            <a:spLocks noChangeArrowheads="1"/>
          </p:cNvSpPr>
          <p:nvPr/>
        </p:nvSpPr>
        <p:spPr bwMode="auto">
          <a:xfrm>
            <a:off x="3830638" y="4477048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5</a:t>
            </a:r>
          </a:p>
        </p:txBody>
      </p:sp>
      <p:graphicFrame>
        <p:nvGraphicFramePr>
          <p:cNvPr id="10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38657"/>
              </p:ext>
            </p:extLst>
          </p:nvPr>
        </p:nvGraphicFramePr>
        <p:xfrm>
          <a:off x="200025" y="757535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PG-021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PR-005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조성윤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0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245406"/>
            <a:ext cx="728345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400622"/>
              </p:ext>
            </p:extLst>
          </p:nvPr>
        </p:nvGraphicFramePr>
        <p:xfrm>
          <a:off x="7656513" y="1216831"/>
          <a:ext cx="2122487" cy="1523938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30153891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386936400"/>
                    </a:ext>
                  </a:extLst>
                </a:gridCol>
              </a:tblGrid>
              <a:tr h="243838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10" marB="4571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813999"/>
                  </a:ext>
                </a:extLst>
              </a:tr>
              <a:tr h="36577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10" marB="4571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 참석 인원의 명단을 보여주는 모달 윈도우</a:t>
                      </a:r>
                    </a:p>
                  </a:txBody>
                  <a:tcPr marL="36000" marR="36000" marT="45710" marB="4571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915345"/>
                  </a:ext>
                </a:extLst>
              </a:tr>
              <a:tr h="38575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710" marB="4571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회의에 참석하는 인원의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사원번호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부서명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이름을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0" marB="4571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762246"/>
                  </a:ext>
                </a:extLst>
              </a:tr>
              <a:tr h="22859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710" marB="4571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참석 인원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모달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윈도우를 닫는다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0" marB="4571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491044"/>
                  </a:ext>
                </a:extLst>
              </a:tr>
            </a:tbl>
          </a:graphicData>
        </a:graphic>
      </p:graphicFrame>
      <p:sp>
        <p:nvSpPr>
          <p:cNvPr id="33811" name="Rectangle 56"/>
          <p:cNvSpPr>
            <a:spLocks noChangeArrowheads="1"/>
          </p:cNvSpPr>
          <p:nvPr/>
        </p:nvSpPr>
        <p:spPr bwMode="auto">
          <a:xfrm>
            <a:off x="2338388" y="1948669"/>
            <a:ext cx="3119437" cy="201612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3812" name="직사각형 44"/>
          <p:cNvSpPr>
            <a:spLocks noChangeArrowheads="1"/>
          </p:cNvSpPr>
          <p:nvPr/>
        </p:nvSpPr>
        <p:spPr bwMode="auto">
          <a:xfrm>
            <a:off x="2093913" y="1948669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3813" name="직사각형 44"/>
          <p:cNvSpPr>
            <a:spLocks noChangeArrowheads="1"/>
          </p:cNvSpPr>
          <p:nvPr/>
        </p:nvSpPr>
        <p:spPr bwMode="auto">
          <a:xfrm>
            <a:off x="2093913" y="4288644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2</a:t>
            </a:r>
          </a:p>
        </p:txBody>
      </p:sp>
      <p:graphicFrame>
        <p:nvGraphicFramePr>
          <p:cNvPr id="7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42198"/>
              </p:ext>
            </p:extLst>
          </p:nvPr>
        </p:nvGraphicFramePr>
        <p:xfrm>
          <a:off x="200025" y="759631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PG-021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PR-005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조성윤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0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09464"/>
            <a:ext cx="7275513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532242"/>
              </p:ext>
            </p:extLst>
          </p:nvPr>
        </p:nvGraphicFramePr>
        <p:xfrm>
          <a:off x="7656513" y="1222164"/>
          <a:ext cx="2122487" cy="670501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72678779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1154691619"/>
                    </a:ext>
                  </a:extLst>
                </a:gridCol>
              </a:tblGrid>
              <a:tr h="243811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05" marB="4570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265129"/>
                  </a:ext>
                </a:extLst>
              </a:tr>
              <a:tr h="38325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05" marB="4570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반려에 따른 의견을 작성하는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모달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윈도우</a:t>
                      </a:r>
                    </a:p>
                  </a:txBody>
                  <a:tcPr marL="36000" marR="36000" marT="45705" marB="4570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622344"/>
                  </a:ext>
                </a:extLst>
              </a:tr>
            </a:tbl>
          </a:graphicData>
        </a:graphic>
      </p:graphicFrame>
      <p:graphicFrame>
        <p:nvGraphicFramePr>
          <p:cNvPr id="4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763589"/>
              </p:ext>
            </p:extLst>
          </p:nvPr>
        </p:nvGraphicFramePr>
        <p:xfrm>
          <a:off x="200025" y="764964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PG-021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PR-005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조성윤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0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232198"/>
            <a:ext cx="7302500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25162"/>
              </p:ext>
            </p:extLst>
          </p:nvPr>
        </p:nvGraphicFramePr>
        <p:xfrm>
          <a:off x="7656513" y="1221085"/>
          <a:ext cx="2122487" cy="3316068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2522108327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3245680975"/>
                    </a:ext>
                  </a:extLst>
                </a:gridCol>
              </a:tblGrid>
              <a:tr h="243804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07" marB="4570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83662"/>
                  </a:ext>
                </a:extLst>
              </a:tr>
              <a:tr h="36571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07" marB="4570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부서장이 비용 결제 내역을 관리하는 페이지</a:t>
                      </a:r>
                    </a:p>
                  </a:txBody>
                  <a:tcPr marL="36000" marR="36000" marT="45707" marB="4570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585252"/>
                  </a:ext>
                </a:extLst>
              </a:tr>
              <a:tr h="113376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707" marB="4570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원하는 조건으로 결제 내역을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결제구분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전체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결제완료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/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미결제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기간 내 검색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한 페이지에 보여줄 내역의 개수 지정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7" marB="4570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999217"/>
                  </a:ext>
                </a:extLst>
              </a:tr>
              <a:tr h="36571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707" marB="4570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체크박스로 체크한 내역의 금액의 합계를 계산하여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7" marB="4570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165467"/>
                  </a:ext>
                </a:extLst>
              </a:tr>
              <a:tr h="36571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707" marB="4570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지정한 기간 내 모든 내역의 금액 합계를 계산하여 표시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7" marB="4570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944343"/>
                  </a:ext>
                </a:extLst>
              </a:tr>
              <a:tr h="37802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707" marB="4570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검색한 결제 관리 내역을 엑셀파일로 만들어서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저장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07" marB="4570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886333"/>
                  </a:ext>
                </a:extLst>
              </a:tr>
            </a:tbl>
          </a:graphicData>
        </a:graphic>
      </p:graphicFrame>
      <p:sp>
        <p:nvSpPr>
          <p:cNvPr id="35865" name="Rectangle 56"/>
          <p:cNvSpPr>
            <a:spLocks noChangeArrowheads="1"/>
          </p:cNvSpPr>
          <p:nvPr/>
        </p:nvSpPr>
        <p:spPr bwMode="auto">
          <a:xfrm>
            <a:off x="2216150" y="1614785"/>
            <a:ext cx="5005388" cy="3381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5866" name="직사각형 44"/>
          <p:cNvSpPr>
            <a:spLocks noChangeArrowheads="1"/>
          </p:cNvSpPr>
          <p:nvPr/>
        </p:nvSpPr>
        <p:spPr bwMode="auto">
          <a:xfrm>
            <a:off x="2216150" y="1444923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5867" name="직사각형 44"/>
          <p:cNvSpPr>
            <a:spLocks noChangeArrowheads="1"/>
          </p:cNvSpPr>
          <p:nvPr/>
        </p:nvSpPr>
        <p:spPr bwMode="auto">
          <a:xfrm>
            <a:off x="3178175" y="4154785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5868" name="직사각형 44"/>
          <p:cNvSpPr>
            <a:spLocks noChangeArrowheads="1"/>
          </p:cNvSpPr>
          <p:nvPr/>
        </p:nvSpPr>
        <p:spPr bwMode="auto">
          <a:xfrm>
            <a:off x="5056188" y="4148435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5869" name="직사각형 44"/>
          <p:cNvSpPr>
            <a:spLocks noChangeArrowheads="1"/>
          </p:cNvSpPr>
          <p:nvPr/>
        </p:nvSpPr>
        <p:spPr bwMode="auto">
          <a:xfrm>
            <a:off x="1300163" y="4148435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4</a:t>
            </a:r>
          </a:p>
        </p:txBody>
      </p:sp>
      <p:graphicFrame>
        <p:nvGraphicFramePr>
          <p:cNvPr id="9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79232"/>
              </p:ext>
            </p:extLst>
          </p:nvPr>
        </p:nvGraphicFramePr>
        <p:xfrm>
          <a:off x="200025" y="763885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PR-005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조성윤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45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965603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요구사항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440541"/>
              </p:ext>
            </p:extLst>
          </p:nvPr>
        </p:nvGraphicFramePr>
        <p:xfrm>
          <a:off x="272479" y="1113812"/>
          <a:ext cx="9397045" cy="5303520"/>
        </p:xfrm>
        <a:graphic>
          <a:graphicData uri="http://schemas.openxmlformats.org/drawingml/2006/table">
            <a:tbl>
              <a:tblPr/>
              <a:tblGrid>
                <a:gridCol w="780869">
                  <a:extLst>
                    <a:ext uri="{9D8B030D-6E8A-4147-A177-3AD203B41FA5}">
                      <a16:colId xmlns:a16="http://schemas.microsoft.com/office/drawing/2014/main" val="1233123709"/>
                    </a:ext>
                  </a:extLst>
                </a:gridCol>
                <a:gridCol w="541284">
                  <a:extLst>
                    <a:ext uri="{9D8B030D-6E8A-4147-A177-3AD203B41FA5}">
                      <a16:colId xmlns:a16="http://schemas.microsoft.com/office/drawing/2014/main" val="1757061620"/>
                    </a:ext>
                  </a:extLst>
                </a:gridCol>
                <a:gridCol w="692134">
                  <a:extLst>
                    <a:ext uri="{9D8B030D-6E8A-4147-A177-3AD203B41FA5}">
                      <a16:colId xmlns:a16="http://schemas.microsoft.com/office/drawing/2014/main" val="4092470370"/>
                    </a:ext>
                  </a:extLst>
                </a:gridCol>
                <a:gridCol w="248459">
                  <a:extLst>
                    <a:ext uri="{9D8B030D-6E8A-4147-A177-3AD203B41FA5}">
                      <a16:colId xmlns:a16="http://schemas.microsoft.com/office/drawing/2014/main" val="294863466"/>
                    </a:ext>
                  </a:extLst>
                </a:gridCol>
                <a:gridCol w="1739207">
                  <a:extLst>
                    <a:ext uri="{9D8B030D-6E8A-4147-A177-3AD203B41FA5}">
                      <a16:colId xmlns:a16="http://schemas.microsoft.com/office/drawing/2014/main" val="406682647"/>
                    </a:ext>
                  </a:extLst>
                </a:gridCol>
                <a:gridCol w="1810195">
                  <a:extLst>
                    <a:ext uri="{9D8B030D-6E8A-4147-A177-3AD203B41FA5}">
                      <a16:colId xmlns:a16="http://schemas.microsoft.com/office/drawing/2014/main" val="3402063660"/>
                    </a:ext>
                  </a:extLst>
                </a:gridCol>
                <a:gridCol w="1632725">
                  <a:extLst>
                    <a:ext uri="{9D8B030D-6E8A-4147-A177-3AD203B41FA5}">
                      <a16:colId xmlns:a16="http://schemas.microsoft.com/office/drawing/2014/main" val="1128476613"/>
                    </a:ext>
                  </a:extLst>
                </a:gridCol>
                <a:gridCol w="476008">
                  <a:extLst>
                    <a:ext uri="{9D8B030D-6E8A-4147-A177-3AD203B41FA5}">
                      <a16:colId xmlns:a16="http://schemas.microsoft.com/office/drawing/2014/main" val="2929954328"/>
                    </a:ext>
                  </a:extLst>
                </a:gridCol>
                <a:gridCol w="429089">
                  <a:extLst>
                    <a:ext uri="{9D8B030D-6E8A-4147-A177-3AD203B41FA5}">
                      <a16:colId xmlns:a16="http://schemas.microsoft.com/office/drawing/2014/main" val="3822953971"/>
                    </a:ext>
                  </a:extLst>
                </a:gridCol>
                <a:gridCol w="559032">
                  <a:extLst>
                    <a:ext uri="{9D8B030D-6E8A-4147-A177-3AD203B41FA5}">
                      <a16:colId xmlns:a16="http://schemas.microsoft.com/office/drawing/2014/main" val="379738297"/>
                    </a:ext>
                  </a:extLst>
                </a:gridCol>
                <a:gridCol w="488043">
                  <a:extLst>
                    <a:ext uri="{9D8B030D-6E8A-4147-A177-3AD203B41FA5}">
                      <a16:colId xmlns:a16="http://schemas.microsoft.com/office/drawing/2014/main" val="420737649"/>
                    </a:ext>
                  </a:extLst>
                </a:gridCol>
              </a:tblGrid>
              <a:tr h="43018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인증 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RQ-001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인증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사용자는 시스템을 사용하기 위해 인증 절차를 거쳐야 한다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사용자는 인증을 위한 입력 요소를 입력한다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입력에 따른 인증 여부에 따라 사용자 인증이 수행된다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사원 시스템의 사용자 정보를 기반으로 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회사에 소속된 사원만 사용자 인증이 가능하다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15781"/>
                  </a:ext>
                </a:extLst>
              </a:tr>
              <a:tr h="547509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RQ-002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메뉴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관리자만 볼 수 있는 메뉴가 필요하며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내부에는 공지사항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회원관리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회의실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교육실관리가 있어야한다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관리자로 로그인해야만 볼 수 있는 버튼을 만들고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회원관리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회의실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교육실관리 탭을 내부에 만든다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관리자만 볼수있게한다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698510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RQ-003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회원동기화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사내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실제 사원 현황이 일치해야 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사내 회원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회의관리시스템 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동기화한다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매일 아침마다 자동 동기화한다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093850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RQ-004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회원정보조회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내부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저장된 회원정보를 열람할 수 있어야 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메뉴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회원관리 탭에 간략한 회원 정보를 출력한다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리스트 형식으로 출력한다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52947"/>
                  </a:ext>
                </a:extLst>
              </a:tr>
              <a:tr h="547509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RQ-005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회원정보조회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상세조회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회원의 정보와 예약내역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참여내역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참여자로 기재된 건만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확인할 수 있어야 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결재자 여부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여부도 알 수 있어야 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</a:t>
                      </a:r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상세보기를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누르면 자세한 회원 정보와 </a:t>
                      </a:r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예약내역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참여내역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결재자 여부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여부를 출력한다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935079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RQ-006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부서별 결재자 조회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부서별 결재자를 조회할 수 있어야 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부서별 </a:t>
                      </a:r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결재자를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보는 페이지를 출력한다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외에도 모든 사람이 볼 수 있게 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084038"/>
                  </a:ext>
                </a:extLst>
              </a:tr>
              <a:tr h="43018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RQ-007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부서별 결재자 추가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부서별 결재자를 한명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또는 여러명으로 지정할 수 있어야 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관리자 추가 수정 삭제 페이지를 출력한다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관리자만 볼 수 있게 한다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.(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관리자는 결재자의 추가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삭제가 가능하다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242918"/>
                  </a:ext>
                </a:extLst>
              </a:tr>
              <a:tr h="43018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RQ-008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대여장소 예약 결재선 지정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부서별 결재자의 부재 시 대체자가 결재 할 수 있어야한다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신청자가 예약 신청시 결재선을 변경 지정할 수 있다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136039"/>
                  </a:ext>
                </a:extLst>
              </a:tr>
              <a:tr h="547509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RQ-009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대여장소 담당자 설정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회의실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교육실 담당자를 지정 및 변경할 수 있어야 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관리자를 보는 페이지를 조회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지정 및 변경시 대여장소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담당자사원번호 속성을 부여한다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82152"/>
                  </a:ext>
                </a:extLst>
              </a:tr>
              <a:tr h="664833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RQ-010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회의실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교육실 예약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사용자는 회의실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교육실 예약을 요청할 수 있어야 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사용자는  예약을 위한 정보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예약자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 부서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예약일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시작시간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종료시간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 상태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다과유무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필요한 비품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입력하고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회의실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교육실</a:t>
                      </a:r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예약을 요청한다</a:t>
                      </a:r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시스템에 인증된 사용자가 시스템을 통하여 예약 요청한다</a:t>
                      </a:r>
                      <a:r>
                        <a:rPr lang="en-US" altLang="ko-KR" sz="900" b="0" i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015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792633"/>
              </p:ext>
            </p:extLst>
          </p:nvPr>
        </p:nvGraphicFramePr>
        <p:xfrm>
          <a:off x="285750" y="764704"/>
          <a:ext cx="9383774" cy="256560"/>
        </p:xfrm>
        <a:graphic>
          <a:graphicData uri="http://schemas.openxmlformats.org/drawingml/2006/table">
            <a:tbl>
              <a:tblPr/>
              <a:tblGrid>
                <a:gridCol w="779766">
                  <a:extLst>
                    <a:ext uri="{9D8B030D-6E8A-4147-A177-3AD203B41FA5}">
                      <a16:colId xmlns:a16="http://schemas.microsoft.com/office/drawing/2014/main" val="2355470923"/>
                    </a:ext>
                  </a:extLst>
                </a:gridCol>
                <a:gridCol w="540520">
                  <a:extLst>
                    <a:ext uri="{9D8B030D-6E8A-4147-A177-3AD203B41FA5}">
                      <a16:colId xmlns:a16="http://schemas.microsoft.com/office/drawing/2014/main" val="1213545921"/>
                    </a:ext>
                  </a:extLst>
                </a:gridCol>
                <a:gridCol w="691157">
                  <a:extLst>
                    <a:ext uri="{9D8B030D-6E8A-4147-A177-3AD203B41FA5}">
                      <a16:colId xmlns:a16="http://schemas.microsoft.com/office/drawing/2014/main" val="338880816"/>
                    </a:ext>
                  </a:extLst>
                </a:gridCol>
                <a:gridCol w="248107">
                  <a:extLst>
                    <a:ext uri="{9D8B030D-6E8A-4147-A177-3AD203B41FA5}">
                      <a16:colId xmlns:a16="http://schemas.microsoft.com/office/drawing/2014/main" val="2270474813"/>
                    </a:ext>
                  </a:extLst>
                </a:gridCol>
                <a:gridCol w="1736751">
                  <a:extLst>
                    <a:ext uri="{9D8B030D-6E8A-4147-A177-3AD203B41FA5}">
                      <a16:colId xmlns:a16="http://schemas.microsoft.com/office/drawing/2014/main" val="3501619600"/>
                    </a:ext>
                  </a:extLst>
                </a:gridCol>
                <a:gridCol w="1807639">
                  <a:extLst>
                    <a:ext uri="{9D8B030D-6E8A-4147-A177-3AD203B41FA5}">
                      <a16:colId xmlns:a16="http://schemas.microsoft.com/office/drawing/2014/main" val="926550996"/>
                    </a:ext>
                  </a:extLst>
                </a:gridCol>
                <a:gridCol w="1630419">
                  <a:extLst>
                    <a:ext uri="{9D8B030D-6E8A-4147-A177-3AD203B41FA5}">
                      <a16:colId xmlns:a16="http://schemas.microsoft.com/office/drawing/2014/main" val="3825721960"/>
                    </a:ext>
                  </a:extLst>
                </a:gridCol>
                <a:gridCol w="473251">
                  <a:extLst>
                    <a:ext uri="{9D8B030D-6E8A-4147-A177-3AD203B41FA5}">
                      <a16:colId xmlns:a16="http://schemas.microsoft.com/office/drawing/2014/main" val="3812384850"/>
                    </a:ext>
                  </a:extLst>
                </a:gridCol>
                <a:gridCol w="430569">
                  <a:extLst>
                    <a:ext uri="{9D8B030D-6E8A-4147-A177-3AD203B41FA5}">
                      <a16:colId xmlns:a16="http://schemas.microsoft.com/office/drawing/2014/main" val="1409066571"/>
                    </a:ext>
                  </a:extLst>
                </a:gridCol>
                <a:gridCol w="558242">
                  <a:extLst>
                    <a:ext uri="{9D8B030D-6E8A-4147-A177-3AD203B41FA5}">
                      <a16:colId xmlns:a16="http://schemas.microsoft.com/office/drawing/2014/main" val="3086016878"/>
                    </a:ext>
                  </a:extLst>
                </a:gridCol>
                <a:gridCol w="487353">
                  <a:extLst>
                    <a:ext uri="{9D8B030D-6E8A-4147-A177-3AD203B41FA5}">
                      <a16:colId xmlns:a16="http://schemas.microsoft.com/office/drawing/2014/main" val="801067862"/>
                    </a:ext>
                  </a:extLst>
                </a:gridCol>
              </a:tblGrid>
              <a:tr h="2565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업무영역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endParaRPr lang="en-US" altLang="ko-KR" sz="800" b="0" i="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적용여부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r>
                        <a:rPr lang="en-US" altLang="ko-KR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상세내용</a:t>
                      </a:r>
                      <a:r>
                        <a:rPr lang="en-US" altLang="ko-KR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해결방안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제약사항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en-US" altLang="ko-KR" sz="800" b="0" i="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</a:t>
                      </a:r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8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9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233215"/>
            <a:ext cx="7235825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56"/>
          <p:cNvSpPr>
            <a:spLocks noChangeArrowheads="1"/>
          </p:cNvSpPr>
          <p:nvPr/>
        </p:nvSpPr>
        <p:spPr bwMode="auto">
          <a:xfrm>
            <a:off x="6105525" y="2277790"/>
            <a:ext cx="827088" cy="25241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6868" name="Rectangle 56"/>
          <p:cNvSpPr>
            <a:spLocks noChangeArrowheads="1"/>
          </p:cNvSpPr>
          <p:nvPr/>
        </p:nvSpPr>
        <p:spPr bwMode="auto">
          <a:xfrm>
            <a:off x="6127750" y="4293915"/>
            <a:ext cx="804863" cy="28733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6869" name="Rectangle 56"/>
          <p:cNvSpPr>
            <a:spLocks noChangeArrowheads="1"/>
          </p:cNvSpPr>
          <p:nvPr/>
        </p:nvSpPr>
        <p:spPr bwMode="auto">
          <a:xfrm>
            <a:off x="1604963" y="2349227"/>
            <a:ext cx="4319587" cy="180022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6870" name="Rectangle 56"/>
          <p:cNvSpPr>
            <a:spLocks noChangeArrowheads="1"/>
          </p:cNvSpPr>
          <p:nvPr/>
        </p:nvSpPr>
        <p:spPr bwMode="auto">
          <a:xfrm>
            <a:off x="4843463" y="1565002"/>
            <a:ext cx="2592387" cy="4016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6871" name="Rectangle 56"/>
          <p:cNvSpPr>
            <a:spLocks noChangeArrowheads="1"/>
          </p:cNvSpPr>
          <p:nvPr/>
        </p:nvSpPr>
        <p:spPr bwMode="auto">
          <a:xfrm>
            <a:off x="2652713" y="1565002"/>
            <a:ext cx="1643062" cy="4016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6872" name="직사각형 76"/>
          <p:cNvSpPr>
            <a:spLocks noChangeArrowheads="1"/>
          </p:cNvSpPr>
          <p:nvPr/>
        </p:nvSpPr>
        <p:spPr bwMode="auto">
          <a:xfrm>
            <a:off x="2406650" y="156500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873" name="직사각형 76"/>
          <p:cNvSpPr>
            <a:spLocks noChangeArrowheads="1"/>
          </p:cNvSpPr>
          <p:nvPr/>
        </p:nvSpPr>
        <p:spPr bwMode="auto">
          <a:xfrm>
            <a:off x="4597400" y="156500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874" name="직사각형 76"/>
          <p:cNvSpPr>
            <a:spLocks noChangeArrowheads="1"/>
          </p:cNvSpPr>
          <p:nvPr/>
        </p:nvSpPr>
        <p:spPr bwMode="auto">
          <a:xfrm>
            <a:off x="1358900" y="2338115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875" name="직사각형 76"/>
          <p:cNvSpPr>
            <a:spLocks noChangeArrowheads="1"/>
          </p:cNvSpPr>
          <p:nvPr/>
        </p:nvSpPr>
        <p:spPr bwMode="auto">
          <a:xfrm>
            <a:off x="6937375" y="435265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876" name="직사각형 76"/>
          <p:cNvSpPr>
            <a:spLocks noChangeArrowheads="1"/>
          </p:cNvSpPr>
          <p:nvPr/>
        </p:nvSpPr>
        <p:spPr bwMode="auto">
          <a:xfrm>
            <a:off x="6942138" y="2338115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graphicFrame>
        <p:nvGraphicFramePr>
          <p:cNvPr id="13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036276"/>
              </p:ext>
            </p:extLst>
          </p:nvPr>
        </p:nvGraphicFramePr>
        <p:xfrm>
          <a:off x="7654925" y="1163365"/>
          <a:ext cx="2116138" cy="3340202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2122799846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802979647"/>
                    </a:ext>
                  </a:extLst>
                </a:gridCol>
              </a:tblGrid>
              <a:tr h="243767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049189"/>
                  </a:ext>
                </a:extLst>
              </a:tr>
              <a:tr h="83197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근무지에 대한 등록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수정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삭제를 할 수 있는 근무지 목록을 보여주는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관리권한을 가진 관리자만 접속 가능한 페이지</a:t>
                      </a:r>
                    </a:p>
                  </a:txBody>
                  <a:tcPr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128459"/>
                  </a:ext>
                </a:extLst>
              </a:tr>
              <a:tr h="36567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근무지를  각 지역별로  결과를 조회한다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111254"/>
                  </a:ext>
                </a:extLst>
              </a:tr>
              <a:tr h="36567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0"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이름을  직접 입력하여 결과를 조회한다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9429"/>
                  </a:ext>
                </a:extLst>
              </a:tr>
              <a:tr h="36668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0" marR="0"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근무지를 등록 할 수 있는 화면으로 이동한다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074128"/>
                  </a:ext>
                </a:extLst>
              </a:tr>
              <a:tr h="36567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0" marR="0"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근무지를 수정 할 수 있는 화면으로 이동한다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96408"/>
                  </a:ext>
                </a:extLst>
              </a:tr>
              <a:tr h="36567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0" marR="0"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근무지를 삭제를 확인 하는 윈도우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모달을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띄운다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T="45691" marB="4569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068715"/>
                  </a:ext>
                </a:extLst>
              </a:tr>
            </a:tbl>
          </a:graphicData>
        </a:graphic>
      </p:graphicFrame>
      <p:graphicFrame>
        <p:nvGraphicFramePr>
          <p:cNvPr id="15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534620"/>
              </p:ext>
            </p:extLst>
          </p:nvPr>
        </p:nvGraphicFramePr>
        <p:xfrm>
          <a:off x="200025" y="764902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PR-006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04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68648"/>
            <a:ext cx="7089775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56"/>
          <p:cNvSpPr>
            <a:spLocks noChangeArrowheads="1"/>
          </p:cNvSpPr>
          <p:nvPr/>
        </p:nvSpPr>
        <p:spPr bwMode="auto">
          <a:xfrm>
            <a:off x="1666875" y="2002073"/>
            <a:ext cx="5549900" cy="17526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7892" name="Rectangle 56"/>
          <p:cNvSpPr>
            <a:spLocks noChangeArrowheads="1"/>
          </p:cNvSpPr>
          <p:nvPr/>
        </p:nvSpPr>
        <p:spPr bwMode="auto">
          <a:xfrm>
            <a:off x="3236913" y="4302361"/>
            <a:ext cx="949325" cy="32861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7893" name="Rectangle 56"/>
          <p:cNvSpPr>
            <a:spLocks noChangeArrowheads="1"/>
          </p:cNvSpPr>
          <p:nvPr/>
        </p:nvSpPr>
        <p:spPr bwMode="auto">
          <a:xfrm>
            <a:off x="4259263" y="4302361"/>
            <a:ext cx="912812" cy="32861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7894" name="Rectangle 56"/>
          <p:cNvSpPr>
            <a:spLocks noChangeArrowheads="1"/>
          </p:cNvSpPr>
          <p:nvPr/>
        </p:nvSpPr>
        <p:spPr bwMode="auto">
          <a:xfrm>
            <a:off x="4232275" y="2749786"/>
            <a:ext cx="730250" cy="24288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7895" name="직사각형 76"/>
          <p:cNvSpPr>
            <a:spLocks noChangeArrowheads="1"/>
          </p:cNvSpPr>
          <p:nvPr/>
        </p:nvSpPr>
        <p:spPr bwMode="auto">
          <a:xfrm>
            <a:off x="1420813" y="2002073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896" name="직사각형 76"/>
          <p:cNvSpPr>
            <a:spLocks noChangeArrowheads="1"/>
          </p:cNvSpPr>
          <p:nvPr/>
        </p:nvSpPr>
        <p:spPr bwMode="auto">
          <a:xfrm>
            <a:off x="4962525" y="2794236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897" name="직사각형 76"/>
          <p:cNvSpPr>
            <a:spLocks noChangeArrowheads="1"/>
          </p:cNvSpPr>
          <p:nvPr/>
        </p:nvSpPr>
        <p:spPr bwMode="auto">
          <a:xfrm>
            <a:off x="3236913" y="4115036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898" name="직사각형 76"/>
          <p:cNvSpPr>
            <a:spLocks noChangeArrowheads="1"/>
          </p:cNvSpPr>
          <p:nvPr/>
        </p:nvSpPr>
        <p:spPr bwMode="auto">
          <a:xfrm>
            <a:off x="4259263" y="4119798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11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00223"/>
              </p:ext>
            </p:extLst>
          </p:nvPr>
        </p:nvGraphicFramePr>
        <p:xfrm>
          <a:off x="7654925" y="1162286"/>
          <a:ext cx="2116138" cy="2410800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58213400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1423504147"/>
                    </a:ext>
                  </a:extLst>
                </a:gridCol>
              </a:tblGrid>
              <a:tr h="243803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94423"/>
                  </a:ext>
                </a:extLst>
              </a:tr>
              <a:tr h="69488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근무지를 등록할 수 있는 근무지 목록을 보여주는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관리권한을 가진 관리자만 접속 가능한 페이지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31959"/>
                  </a:ext>
                </a:extLst>
              </a:tr>
              <a:tr h="36571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근무지에 대한 기본 정보를 입력한다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977651"/>
                  </a:ext>
                </a:extLst>
              </a:tr>
              <a:tr h="36571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0"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우편번호를  검색할 수 있는 윈도우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모달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창을 띄운다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81251"/>
                  </a:ext>
                </a:extLst>
              </a:tr>
              <a:tr h="22856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0" marR="0"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근무지를 등록을  완료한다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737429"/>
                  </a:ext>
                </a:extLst>
              </a:tr>
              <a:tr h="22856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0" marR="0"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등록을  취소한다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52155"/>
                  </a:ext>
                </a:extLst>
              </a:tr>
            </a:tbl>
          </a:graphicData>
        </a:graphic>
      </p:graphicFrame>
      <p:graphicFrame>
        <p:nvGraphicFramePr>
          <p:cNvPr id="13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007261"/>
              </p:ext>
            </p:extLst>
          </p:nvPr>
        </p:nvGraphicFramePr>
        <p:xfrm>
          <a:off x="200025" y="763823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PG-024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PR-006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51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269156"/>
            <a:ext cx="702786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56"/>
          <p:cNvSpPr>
            <a:spLocks noChangeArrowheads="1"/>
          </p:cNvSpPr>
          <p:nvPr/>
        </p:nvSpPr>
        <p:spPr bwMode="auto">
          <a:xfrm>
            <a:off x="2908300" y="2586781"/>
            <a:ext cx="2154238" cy="4381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8916" name="Rectangle 56"/>
          <p:cNvSpPr>
            <a:spLocks noChangeArrowheads="1"/>
          </p:cNvSpPr>
          <p:nvPr/>
        </p:nvSpPr>
        <p:spPr bwMode="auto">
          <a:xfrm>
            <a:off x="2908300" y="3134469"/>
            <a:ext cx="2154238" cy="4381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8917" name="Rectangle 56"/>
          <p:cNvSpPr>
            <a:spLocks noChangeArrowheads="1"/>
          </p:cNvSpPr>
          <p:nvPr/>
        </p:nvSpPr>
        <p:spPr bwMode="auto">
          <a:xfrm>
            <a:off x="4478338" y="3682156"/>
            <a:ext cx="693737" cy="2190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6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134729"/>
              </p:ext>
            </p:extLst>
          </p:nvPr>
        </p:nvGraphicFramePr>
        <p:xfrm>
          <a:off x="7654925" y="1162794"/>
          <a:ext cx="2116138" cy="2822542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808067122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1517000489"/>
                    </a:ext>
                  </a:extLst>
                </a:gridCol>
              </a:tblGrid>
              <a:tr h="243878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643204"/>
                  </a:ext>
                </a:extLst>
              </a:tr>
              <a:tr h="83223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삭제 시 다시 한번 확인하는 유효성 검사 윈도우 모달 창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관리권한을 가진 관리자만 접속 가능한 페이지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676750"/>
                  </a:ext>
                </a:extLst>
              </a:tr>
              <a:tr h="64018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할 근무지 이름을 정확하게 관리자가 직접 입력하게 하여 실수로 삭제 하는 일이 없도록 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107053"/>
                  </a:ext>
                </a:extLst>
              </a:tr>
              <a:tr h="502998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권한 확인을 위해 관리자 비밀번호를 다시 입력하도록 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956241"/>
                  </a:ext>
                </a:extLst>
              </a:tr>
              <a:tr h="22863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삭제를 완료한다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02346"/>
                  </a:ext>
                </a:extLst>
              </a:tr>
            </a:tbl>
          </a:graphicData>
        </a:graphic>
      </p:graphicFrame>
      <p:sp>
        <p:nvSpPr>
          <p:cNvPr id="38937" name="직사각형 76"/>
          <p:cNvSpPr>
            <a:spLocks noChangeArrowheads="1"/>
          </p:cNvSpPr>
          <p:nvPr/>
        </p:nvSpPr>
        <p:spPr bwMode="auto">
          <a:xfrm>
            <a:off x="2643188" y="2586781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938" name="직사각형 76"/>
          <p:cNvSpPr>
            <a:spLocks noChangeArrowheads="1"/>
          </p:cNvSpPr>
          <p:nvPr/>
        </p:nvSpPr>
        <p:spPr bwMode="auto">
          <a:xfrm>
            <a:off x="2643188" y="3134469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939" name="직사각형 76"/>
          <p:cNvSpPr>
            <a:spLocks noChangeArrowheads="1"/>
          </p:cNvSpPr>
          <p:nvPr/>
        </p:nvSpPr>
        <p:spPr bwMode="auto">
          <a:xfrm>
            <a:off x="4232275" y="3658344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10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427900"/>
              </p:ext>
            </p:extLst>
          </p:nvPr>
        </p:nvGraphicFramePr>
        <p:xfrm>
          <a:off x="200025" y="764331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PR-006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11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268710"/>
            <a:ext cx="71945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56"/>
          <p:cNvSpPr>
            <a:spLocks noChangeArrowheads="1"/>
          </p:cNvSpPr>
          <p:nvPr/>
        </p:nvSpPr>
        <p:spPr bwMode="auto">
          <a:xfrm>
            <a:off x="1666875" y="2075160"/>
            <a:ext cx="5549900" cy="17526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9940" name="Rectangle 56"/>
          <p:cNvSpPr>
            <a:spLocks noChangeArrowheads="1"/>
          </p:cNvSpPr>
          <p:nvPr/>
        </p:nvSpPr>
        <p:spPr bwMode="auto">
          <a:xfrm>
            <a:off x="3254375" y="4392910"/>
            <a:ext cx="949325" cy="25876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9941" name="Rectangle 56"/>
          <p:cNvSpPr>
            <a:spLocks noChangeArrowheads="1"/>
          </p:cNvSpPr>
          <p:nvPr/>
        </p:nvSpPr>
        <p:spPr bwMode="auto">
          <a:xfrm>
            <a:off x="4268788" y="4392910"/>
            <a:ext cx="900112" cy="2682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9942" name="Rectangle 56"/>
          <p:cNvSpPr>
            <a:spLocks noChangeArrowheads="1"/>
          </p:cNvSpPr>
          <p:nvPr/>
        </p:nvSpPr>
        <p:spPr bwMode="auto">
          <a:xfrm>
            <a:off x="4149725" y="2768898"/>
            <a:ext cx="839788" cy="26352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39943" name="직사각형 76"/>
          <p:cNvSpPr>
            <a:spLocks noChangeArrowheads="1"/>
          </p:cNvSpPr>
          <p:nvPr/>
        </p:nvSpPr>
        <p:spPr bwMode="auto">
          <a:xfrm>
            <a:off x="1652588" y="1906885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944" name="직사각형 76"/>
          <p:cNvSpPr>
            <a:spLocks noChangeArrowheads="1"/>
          </p:cNvSpPr>
          <p:nvPr/>
        </p:nvSpPr>
        <p:spPr bwMode="auto">
          <a:xfrm>
            <a:off x="4989513" y="2768898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9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83222"/>
              </p:ext>
            </p:extLst>
          </p:nvPr>
        </p:nvGraphicFramePr>
        <p:xfrm>
          <a:off x="7654925" y="1162348"/>
          <a:ext cx="2116138" cy="2410940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1598481406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843003957"/>
                    </a:ext>
                  </a:extLst>
                </a:gridCol>
              </a:tblGrid>
              <a:tr h="243803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650842"/>
                  </a:ext>
                </a:extLst>
              </a:tr>
              <a:tr h="69488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근무지를 수정할 수 있는 근무지 목록을 보여주는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관리권한을 가진 관리자만 접속 가능한 페이지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48508"/>
                  </a:ext>
                </a:extLst>
              </a:tr>
              <a:tr h="36571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근무지에 대한 수정 할 정보를 입력한다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75042"/>
                  </a:ext>
                </a:extLst>
              </a:tr>
              <a:tr h="36571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우편번호를  검색할 수 있는 윈도우 모달 창을 띄운다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01636"/>
                  </a:ext>
                </a:extLst>
              </a:tr>
              <a:tr h="22856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근무지를  수정을  완료한다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182718"/>
                  </a:ext>
                </a:extLst>
              </a:tr>
              <a:tr h="22856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수정을  취소한다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70904"/>
                  </a:ext>
                </a:extLst>
              </a:tr>
            </a:tbl>
          </a:graphicData>
        </a:graphic>
      </p:graphicFrame>
      <p:graphicFrame>
        <p:nvGraphicFramePr>
          <p:cNvPr id="10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84242"/>
              </p:ext>
            </p:extLst>
          </p:nvPr>
        </p:nvGraphicFramePr>
        <p:xfrm>
          <a:off x="200025" y="763885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PG-025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PR-006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983" name="직사각형 76"/>
          <p:cNvSpPr>
            <a:spLocks noChangeArrowheads="1"/>
          </p:cNvSpPr>
          <p:nvPr/>
        </p:nvSpPr>
        <p:spPr bwMode="auto">
          <a:xfrm>
            <a:off x="3254375" y="4661198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984" name="직사각형 76"/>
          <p:cNvSpPr>
            <a:spLocks noChangeArrowheads="1"/>
          </p:cNvSpPr>
          <p:nvPr/>
        </p:nvSpPr>
        <p:spPr bwMode="auto">
          <a:xfrm>
            <a:off x="4268788" y="4661198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520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233215"/>
            <a:ext cx="7140575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56"/>
          <p:cNvSpPr>
            <a:spLocks noChangeArrowheads="1"/>
          </p:cNvSpPr>
          <p:nvPr/>
        </p:nvSpPr>
        <p:spPr bwMode="auto">
          <a:xfrm>
            <a:off x="6335713" y="2493690"/>
            <a:ext cx="882650" cy="23653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0964" name="Rectangle 56"/>
          <p:cNvSpPr>
            <a:spLocks noChangeArrowheads="1"/>
          </p:cNvSpPr>
          <p:nvPr/>
        </p:nvSpPr>
        <p:spPr bwMode="auto">
          <a:xfrm>
            <a:off x="6105525" y="4330427"/>
            <a:ext cx="804863" cy="2936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0965" name="Rectangle 56"/>
          <p:cNvSpPr>
            <a:spLocks noChangeArrowheads="1"/>
          </p:cNvSpPr>
          <p:nvPr/>
        </p:nvSpPr>
        <p:spPr bwMode="auto">
          <a:xfrm>
            <a:off x="1604963" y="2493690"/>
            <a:ext cx="4608512" cy="16922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0966" name="Rectangle 56"/>
          <p:cNvSpPr>
            <a:spLocks noChangeArrowheads="1"/>
          </p:cNvSpPr>
          <p:nvPr/>
        </p:nvSpPr>
        <p:spPr bwMode="auto">
          <a:xfrm>
            <a:off x="4843463" y="1565002"/>
            <a:ext cx="2446337" cy="4016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0967" name="Rectangle 56"/>
          <p:cNvSpPr>
            <a:spLocks noChangeArrowheads="1"/>
          </p:cNvSpPr>
          <p:nvPr/>
        </p:nvSpPr>
        <p:spPr bwMode="auto">
          <a:xfrm>
            <a:off x="2652713" y="1565002"/>
            <a:ext cx="1643062" cy="4016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0968" name="직사각형 76"/>
          <p:cNvSpPr>
            <a:spLocks noChangeArrowheads="1"/>
          </p:cNvSpPr>
          <p:nvPr/>
        </p:nvSpPr>
        <p:spPr bwMode="auto">
          <a:xfrm>
            <a:off x="2406650" y="156500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69" name="직사각형 76"/>
          <p:cNvSpPr>
            <a:spLocks noChangeArrowheads="1"/>
          </p:cNvSpPr>
          <p:nvPr/>
        </p:nvSpPr>
        <p:spPr bwMode="auto">
          <a:xfrm>
            <a:off x="4578350" y="156500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970" name="직사각형 76"/>
          <p:cNvSpPr>
            <a:spLocks noChangeArrowheads="1"/>
          </p:cNvSpPr>
          <p:nvPr/>
        </p:nvSpPr>
        <p:spPr bwMode="auto">
          <a:xfrm>
            <a:off x="1593850" y="4230415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0971" name="직사각형 76"/>
          <p:cNvSpPr>
            <a:spLocks noChangeArrowheads="1"/>
          </p:cNvSpPr>
          <p:nvPr/>
        </p:nvSpPr>
        <p:spPr bwMode="auto">
          <a:xfrm>
            <a:off x="6904038" y="4392340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972" name="직사각형 76"/>
          <p:cNvSpPr>
            <a:spLocks noChangeArrowheads="1"/>
          </p:cNvSpPr>
          <p:nvPr/>
        </p:nvSpPr>
        <p:spPr bwMode="auto">
          <a:xfrm>
            <a:off x="6972300" y="2322240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graphicFrame>
        <p:nvGraphicFramePr>
          <p:cNvPr id="13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35195"/>
              </p:ext>
            </p:extLst>
          </p:nvPr>
        </p:nvGraphicFramePr>
        <p:xfrm>
          <a:off x="7654925" y="1163365"/>
          <a:ext cx="2116138" cy="3340258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1077795696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477570044"/>
                    </a:ext>
                  </a:extLst>
                </a:gridCol>
              </a:tblGrid>
              <a:tr h="243788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38372"/>
                  </a:ext>
                </a:extLst>
              </a:tr>
              <a:tr h="832048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회의실에 대한 등록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수정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삭제를 할 수 있는 회의실 목록을 보여주는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관리권한을 가진 관리자만 접속 가능한 페이지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27956"/>
                  </a:ext>
                </a:extLst>
              </a:tr>
              <a:tr h="36570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 각 근무지별로  결과를 조회한다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006920"/>
                  </a:ext>
                </a:extLst>
              </a:tr>
              <a:tr h="36570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0"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이름을  직접 입력하여 결과를 조회한다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78086"/>
                  </a:ext>
                </a:extLst>
              </a:tr>
              <a:tr h="37916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0" marR="0"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등록 할 수 있는 화면으로 이동한다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673490"/>
                  </a:ext>
                </a:extLst>
              </a:tr>
              <a:tr h="36570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0" marR="0"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수정 할 수 있는 화면으로 이동한다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191487"/>
                  </a:ext>
                </a:extLst>
              </a:tr>
              <a:tr h="36570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0" marR="0"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삭제를 확인 하는 윈도우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모달을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띄운다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868624"/>
                  </a:ext>
                </a:extLst>
              </a:tr>
            </a:tbl>
          </a:graphicData>
        </a:graphic>
      </p:graphicFrame>
      <p:graphicFrame>
        <p:nvGraphicFramePr>
          <p:cNvPr id="14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092259"/>
              </p:ext>
            </p:extLst>
          </p:nvPr>
        </p:nvGraphicFramePr>
        <p:xfrm>
          <a:off x="200025" y="764902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PG-026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PR-007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269219"/>
            <a:ext cx="7212012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56"/>
          <p:cNvSpPr>
            <a:spLocks noChangeArrowheads="1"/>
          </p:cNvSpPr>
          <p:nvPr/>
        </p:nvSpPr>
        <p:spPr bwMode="auto">
          <a:xfrm>
            <a:off x="3054350" y="1929619"/>
            <a:ext cx="1095375" cy="25558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1988" name="Rectangle 56"/>
          <p:cNvSpPr>
            <a:spLocks noChangeArrowheads="1"/>
          </p:cNvSpPr>
          <p:nvPr/>
        </p:nvSpPr>
        <p:spPr bwMode="auto">
          <a:xfrm>
            <a:off x="4660900" y="2769406"/>
            <a:ext cx="730250" cy="2555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1989" name="Rectangle 56"/>
          <p:cNvSpPr>
            <a:spLocks noChangeArrowheads="1"/>
          </p:cNvSpPr>
          <p:nvPr/>
        </p:nvSpPr>
        <p:spPr bwMode="auto">
          <a:xfrm>
            <a:off x="4660900" y="3024994"/>
            <a:ext cx="730250" cy="2190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1990" name="Rectangle 56"/>
          <p:cNvSpPr>
            <a:spLocks noChangeArrowheads="1"/>
          </p:cNvSpPr>
          <p:nvPr/>
        </p:nvSpPr>
        <p:spPr bwMode="auto">
          <a:xfrm>
            <a:off x="4733925" y="4083856"/>
            <a:ext cx="474663" cy="2555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1991" name="Rectangle 56"/>
          <p:cNvSpPr>
            <a:spLocks noChangeArrowheads="1"/>
          </p:cNvSpPr>
          <p:nvPr/>
        </p:nvSpPr>
        <p:spPr bwMode="auto">
          <a:xfrm>
            <a:off x="1593850" y="1856594"/>
            <a:ext cx="5622925" cy="25558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10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024131"/>
              </p:ext>
            </p:extLst>
          </p:nvPr>
        </p:nvGraphicFramePr>
        <p:xfrm>
          <a:off x="7653338" y="1235881"/>
          <a:ext cx="2116137" cy="4011224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1474417790"/>
                    </a:ext>
                  </a:extLst>
                </a:gridCol>
                <a:gridCol w="1884362">
                  <a:extLst>
                    <a:ext uri="{9D8B030D-6E8A-4147-A177-3AD203B41FA5}">
                      <a16:colId xmlns:a16="http://schemas.microsoft.com/office/drawing/2014/main" val="812935020"/>
                    </a:ext>
                  </a:extLst>
                </a:gridCol>
              </a:tblGrid>
              <a:tr h="243835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239016"/>
                  </a:ext>
                </a:extLst>
              </a:tr>
              <a:tr h="71418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회의실에 대한 정보를 등록하는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등록 권한을 가진 관리자만 접속 가능한 페이지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45516"/>
                  </a:ext>
                </a:extLst>
              </a:tr>
              <a:tr h="36574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등록 할 회의실에 대한 기본정보를 입력한다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27545"/>
                  </a:ext>
                </a:extLst>
              </a:tr>
              <a:tr h="36574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0"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이미 등록 된 근무지 목록을 보여주는 드롭다운박스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38435"/>
                  </a:ext>
                </a:extLst>
              </a:tr>
              <a:tr h="77719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0" marR="0"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담당자 사번을 검색할 수 있는 창을 띄우는 버튼 조직도 및 담당자 이름 검색을 통해 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e-HR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등록된 담당자 사번을 검색하고 입력한다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035721"/>
                  </a:ext>
                </a:extLst>
              </a:tr>
              <a:tr h="22859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0" marR="0"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등록할 회의실 사진을 등록한다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49248"/>
                  </a:ext>
                </a:extLst>
              </a:tr>
              <a:tr h="64004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0" marR="0"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등록 할 비품에 대한 정보를 입력하고 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추가버튼을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통해 각 비품에 대한 수량을  다중 등록 할 수 있다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307382"/>
                  </a:ext>
                </a:extLst>
              </a:tr>
            </a:tbl>
          </a:graphicData>
        </a:graphic>
      </p:graphicFrame>
      <p:sp>
        <p:nvSpPr>
          <p:cNvPr id="42017" name="직사각형 76"/>
          <p:cNvSpPr>
            <a:spLocks noChangeArrowheads="1"/>
          </p:cNvSpPr>
          <p:nvPr/>
        </p:nvSpPr>
        <p:spPr bwMode="auto">
          <a:xfrm>
            <a:off x="1317625" y="1856594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018" name="직사각형 76"/>
          <p:cNvSpPr>
            <a:spLocks noChangeArrowheads="1"/>
          </p:cNvSpPr>
          <p:nvPr/>
        </p:nvSpPr>
        <p:spPr bwMode="auto">
          <a:xfrm>
            <a:off x="4159250" y="1972481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019" name="직사각형 76"/>
          <p:cNvSpPr>
            <a:spLocks noChangeArrowheads="1"/>
          </p:cNvSpPr>
          <p:nvPr/>
        </p:nvSpPr>
        <p:spPr bwMode="auto">
          <a:xfrm>
            <a:off x="5391150" y="3066269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2020" name="직사각형 76"/>
          <p:cNvSpPr>
            <a:spLocks noChangeArrowheads="1"/>
          </p:cNvSpPr>
          <p:nvPr/>
        </p:nvSpPr>
        <p:spPr bwMode="auto">
          <a:xfrm>
            <a:off x="5384800" y="2813856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021" name="직사각형 76"/>
          <p:cNvSpPr>
            <a:spLocks noChangeArrowheads="1"/>
          </p:cNvSpPr>
          <p:nvPr/>
        </p:nvSpPr>
        <p:spPr bwMode="auto">
          <a:xfrm>
            <a:off x="5203825" y="4123544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graphicFrame>
        <p:nvGraphicFramePr>
          <p:cNvPr id="14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79508"/>
              </p:ext>
            </p:extLst>
          </p:nvPr>
        </p:nvGraphicFramePr>
        <p:xfrm>
          <a:off x="200025" y="800906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PG-027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PR-007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72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269218"/>
            <a:ext cx="7216775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56"/>
          <p:cNvSpPr>
            <a:spLocks noChangeArrowheads="1"/>
          </p:cNvSpPr>
          <p:nvPr/>
        </p:nvSpPr>
        <p:spPr bwMode="auto">
          <a:xfrm>
            <a:off x="2873375" y="2805918"/>
            <a:ext cx="2154238" cy="4381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3012" name="Rectangle 56"/>
          <p:cNvSpPr>
            <a:spLocks noChangeArrowheads="1"/>
          </p:cNvSpPr>
          <p:nvPr/>
        </p:nvSpPr>
        <p:spPr bwMode="auto">
          <a:xfrm>
            <a:off x="2873375" y="3353606"/>
            <a:ext cx="2154238" cy="4381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3013" name="Rectangle 56"/>
          <p:cNvSpPr>
            <a:spLocks noChangeArrowheads="1"/>
          </p:cNvSpPr>
          <p:nvPr/>
        </p:nvSpPr>
        <p:spPr bwMode="auto">
          <a:xfrm>
            <a:off x="4624388" y="3864781"/>
            <a:ext cx="693737" cy="2190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6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438641"/>
              </p:ext>
            </p:extLst>
          </p:nvPr>
        </p:nvGraphicFramePr>
        <p:xfrm>
          <a:off x="7627938" y="1269218"/>
          <a:ext cx="2116137" cy="2822542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2340905366"/>
                    </a:ext>
                  </a:extLst>
                </a:gridCol>
                <a:gridCol w="1884362">
                  <a:extLst>
                    <a:ext uri="{9D8B030D-6E8A-4147-A177-3AD203B41FA5}">
                      <a16:colId xmlns:a16="http://schemas.microsoft.com/office/drawing/2014/main" val="3049900079"/>
                    </a:ext>
                  </a:extLst>
                </a:gridCol>
              </a:tblGrid>
              <a:tr h="243878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421199"/>
                  </a:ext>
                </a:extLst>
              </a:tr>
              <a:tr h="83223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삭제 시 다시 한번 확인하는 유효성 검사 윈도우 모달 창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삭제권한을 가진 관리자만 접속 가능한 페이지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129670"/>
                  </a:ext>
                </a:extLst>
              </a:tr>
              <a:tr h="64018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할 회의실 이름을 정확하게 관리자가 직접 입력하게 하여 실수로 삭제 하는 일이 없도록 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913830"/>
                  </a:ext>
                </a:extLst>
              </a:tr>
              <a:tr h="502998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권한 확인을 위해 관리자 비밀번호를 다시 입력하도록 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489170"/>
                  </a:ext>
                </a:extLst>
              </a:tr>
              <a:tr h="22863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삭제를 완료한다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004620"/>
                  </a:ext>
                </a:extLst>
              </a:tr>
            </a:tbl>
          </a:graphicData>
        </a:graphic>
      </p:graphicFrame>
      <p:sp>
        <p:nvSpPr>
          <p:cNvPr id="43033" name="직사각형 76"/>
          <p:cNvSpPr>
            <a:spLocks noChangeArrowheads="1"/>
          </p:cNvSpPr>
          <p:nvPr/>
        </p:nvSpPr>
        <p:spPr bwMode="auto">
          <a:xfrm>
            <a:off x="2627313" y="2805918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034" name="직사각형 76"/>
          <p:cNvSpPr>
            <a:spLocks noChangeArrowheads="1"/>
          </p:cNvSpPr>
          <p:nvPr/>
        </p:nvSpPr>
        <p:spPr bwMode="auto">
          <a:xfrm>
            <a:off x="2627313" y="3342493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035" name="직사각형 76"/>
          <p:cNvSpPr>
            <a:spLocks noChangeArrowheads="1"/>
          </p:cNvSpPr>
          <p:nvPr/>
        </p:nvSpPr>
        <p:spPr bwMode="auto">
          <a:xfrm>
            <a:off x="4378325" y="3864781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10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13534"/>
              </p:ext>
            </p:extLst>
          </p:nvPr>
        </p:nvGraphicFramePr>
        <p:xfrm>
          <a:off x="200025" y="764393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PG-026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PR-007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9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340148"/>
            <a:ext cx="7085013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직사각형 76"/>
          <p:cNvSpPr>
            <a:spLocks noChangeArrowheads="1"/>
          </p:cNvSpPr>
          <p:nvPr/>
        </p:nvSpPr>
        <p:spPr bwMode="auto">
          <a:xfrm>
            <a:off x="1347788" y="2038648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036" name="직사각형 76"/>
          <p:cNvSpPr>
            <a:spLocks noChangeArrowheads="1"/>
          </p:cNvSpPr>
          <p:nvPr/>
        </p:nvSpPr>
        <p:spPr bwMode="auto">
          <a:xfrm>
            <a:off x="5318125" y="3099098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037" name="직사각형 76"/>
          <p:cNvSpPr>
            <a:spLocks noChangeArrowheads="1"/>
          </p:cNvSpPr>
          <p:nvPr/>
        </p:nvSpPr>
        <p:spPr bwMode="auto">
          <a:xfrm>
            <a:off x="5318125" y="2841923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038" name="직사각형 76"/>
          <p:cNvSpPr>
            <a:spLocks noChangeArrowheads="1"/>
          </p:cNvSpPr>
          <p:nvPr/>
        </p:nvSpPr>
        <p:spPr bwMode="auto">
          <a:xfrm>
            <a:off x="5245100" y="4013498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4039" name="Rectangle 56"/>
          <p:cNvSpPr>
            <a:spLocks noChangeArrowheads="1"/>
          </p:cNvSpPr>
          <p:nvPr/>
        </p:nvSpPr>
        <p:spPr bwMode="auto">
          <a:xfrm>
            <a:off x="4587875" y="2805410"/>
            <a:ext cx="730250" cy="2555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4040" name="Rectangle 56"/>
          <p:cNvSpPr>
            <a:spLocks noChangeArrowheads="1"/>
          </p:cNvSpPr>
          <p:nvPr/>
        </p:nvSpPr>
        <p:spPr bwMode="auto">
          <a:xfrm>
            <a:off x="4587875" y="3060998"/>
            <a:ext cx="730250" cy="2190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4041" name="Rectangle 56"/>
          <p:cNvSpPr>
            <a:spLocks noChangeArrowheads="1"/>
          </p:cNvSpPr>
          <p:nvPr/>
        </p:nvSpPr>
        <p:spPr bwMode="auto">
          <a:xfrm>
            <a:off x="5245100" y="4192885"/>
            <a:ext cx="1095375" cy="2555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4042" name="Rectangle 56"/>
          <p:cNvSpPr>
            <a:spLocks noChangeArrowheads="1"/>
          </p:cNvSpPr>
          <p:nvPr/>
        </p:nvSpPr>
        <p:spPr bwMode="auto">
          <a:xfrm>
            <a:off x="1593850" y="2038648"/>
            <a:ext cx="5622925" cy="24828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4043" name="Rectangle 56"/>
          <p:cNvSpPr>
            <a:spLocks noChangeArrowheads="1"/>
          </p:cNvSpPr>
          <p:nvPr/>
        </p:nvSpPr>
        <p:spPr bwMode="auto">
          <a:xfrm>
            <a:off x="5245100" y="4192885"/>
            <a:ext cx="584200" cy="2555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22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86919"/>
              </p:ext>
            </p:extLst>
          </p:nvPr>
        </p:nvGraphicFramePr>
        <p:xfrm>
          <a:off x="7653338" y="1198860"/>
          <a:ext cx="2116137" cy="3919824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3265730065"/>
                    </a:ext>
                  </a:extLst>
                </a:gridCol>
                <a:gridCol w="1884362">
                  <a:extLst>
                    <a:ext uri="{9D8B030D-6E8A-4147-A177-3AD203B41FA5}">
                      <a16:colId xmlns:a16="http://schemas.microsoft.com/office/drawing/2014/main" val="3201336676"/>
                    </a:ext>
                  </a:extLst>
                </a:gridCol>
              </a:tblGrid>
              <a:tr h="243853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83053"/>
                  </a:ext>
                </a:extLst>
              </a:tr>
              <a:tr h="69495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728" marB="457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회의실에 대한 정보를 수정하는 화면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정보 수정 권한을 가진 관리자만 접속 가능한 페이지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244614"/>
                  </a:ext>
                </a:extLst>
              </a:tr>
              <a:tr h="36577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728" marB="457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수정 할 회의실에 대한 기본정보를 입력한다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45405"/>
                  </a:ext>
                </a:extLst>
              </a:tr>
              <a:tr h="777248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0" marT="45728" marB="457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담당자 사번을 검색할 수 있는 창을 띄우는 버튼 조직도 및 담당자 이름 검색을 통해 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e-HR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등록된 담당자 사번을 검색하고 입력한다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46194"/>
                  </a:ext>
                </a:extLst>
              </a:tr>
              <a:tr h="22861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0" marR="0" marT="45728" marB="457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등록할 회의실 사진을 등록한다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347080"/>
                  </a:ext>
                </a:extLst>
              </a:tr>
              <a:tr h="777248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0" marR="0" marT="45728" marB="457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등록 할 비품에 대한 정보를 입력하고  추가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버튼을 통해 각 비품에 대한 수량을  다중 등록 및 등록된 비품을 삭제 할 수 있다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02163"/>
                  </a:ext>
                </a:extLst>
              </a:tr>
            </a:tbl>
          </a:graphicData>
        </a:graphic>
      </p:graphicFrame>
      <p:graphicFrame>
        <p:nvGraphicFramePr>
          <p:cNvPr id="13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26964"/>
              </p:ext>
            </p:extLst>
          </p:nvPr>
        </p:nvGraphicFramePr>
        <p:xfrm>
          <a:off x="200025" y="763885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PG-028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PR-007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85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195623"/>
            <a:ext cx="7194550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56"/>
          <p:cNvSpPr>
            <a:spLocks noChangeArrowheads="1"/>
          </p:cNvSpPr>
          <p:nvPr/>
        </p:nvSpPr>
        <p:spPr bwMode="auto">
          <a:xfrm>
            <a:off x="5997575" y="2381486"/>
            <a:ext cx="814388" cy="28733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5060" name="Rectangle 56"/>
          <p:cNvSpPr>
            <a:spLocks noChangeArrowheads="1"/>
          </p:cNvSpPr>
          <p:nvPr/>
        </p:nvSpPr>
        <p:spPr bwMode="auto">
          <a:xfrm>
            <a:off x="5997575" y="4253148"/>
            <a:ext cx="792163" cy="2952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5061" name="Rectangle 56"/>
          <p:cNvSpPr>
            <a:spLocks noChangeArrowheads="1"/>
          </p:cNvSpPr>
          <p:nvPr/>
        </p:nvSpPr>
        <p:spPr bwMode="auto">
          <a:xfrm>
            <a:off x="1676400" y="2417998"/>
            <a:ext cx="4248150" cy="16192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5062" name="Rectangle 56"/>
          <p:cNvSpPr>
            <a:spLocks noChangeArrowheads="1"/>
          </p:cNvSpPr>
          <p:nvPr/>
        </p:nvSpPr>
        <p:spPr bwMode="auto">
          <a:xfrm>
            <a:off x="4843463" y="1560748"/>
            <a:ext cx="2446337" cy="40163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5063" name="직사각형 76"/>
          <p:cNvSpPr>
            <a:spLocks noChangeArrowheads="1"/>
          </p:cNvSpPr>
          <p:nvPr/>
        </p:nvSpPr>
        <p:spPr bwMode="auto">
          <a:xfrm>
            <a:off x="4597400" y="1557573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10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66080"/>
              </p:ext>
            </p:extLst>
          </p:nvPr>
        </p:nvGraphicFramePr>
        <p:xfrm>
          <a:off x="7654925" y="1159111"/>
          <a:ext cx="2116138" cy="2913756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148886157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1816326246"/>
                    </a:ext>
                  </a:extLst>
                </a:gridCol>
              </a:tblGrid>
              <a:tr h="243791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288602"/>
                  </a:ext>
                </a:extLst>
              </a:tr>
              <a:tr h="83195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709" marB="4570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비품에 대한 등록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수정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삭제를 할 수 있는 비품 목록을 보여주는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관리권한을 가진 관리자만 접속 가능한 페이지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172089"/>
                  </a:ext>
                </a:extLst>
              </a:tr>
              <a:tr h="36569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709" marB="4570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이름을  직접 입력하여 결과를 조회한다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568693"/>
                  </a:ext>
                </a:extLst>
              </a:tr>
              <a:tr h="40846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0" marT="45709" marB="4570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비품을 등록 할 수 있는 화면으로 이동한다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002603"/>
                  </a:ext>
                </a:extLst>
              </a:tr>
              <a:tr h="36569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0" marR="0" marT="45709" marB="4570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비품을 수정 할 수 있는 화면으로 이동한다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313191"/>
                  </a:ext>
                </a:extLst>
              </a:tr>
              <a:tr h="36569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0" marR="0" marT="45709" marB="4570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비품을 삭제를 확인 하는 윈도우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모달을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띄운다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299832"/>
                  </a:ext>
                </a:extLst>
              </a:tr>
            </a:tbl>
          </a:graphicData>
        </a:graphic>
      </p:graphicFrame>
      <p:sp>
        <p:nvSpPr>
          <p:cNvPr id="45086" name="직사각형 76"/>
          <p:cNvSpPr>
            <a:spLocks noChangeArrowheads="1"/>
          </p:cNvSpPr>
          <p:nvPr/>
        </p:nvSpPr>
        <p:spPr bwMode="auto">
          <a:xfrm>
            <a:off x="1670050" y="2238611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087" name="직사각형 76"/>
          <p:cNvSpPr>
            <a:spLocks noChangeArrowheads="1"/>
          </p:cNvSpPr>
          <p:nvPr/>
        </p:nvSpPr>
        <p:spPr bwMode="auto">
          <a:xfrm>
            <a:off x="6811963" y="2427523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5088" name="직사각형 76"/>
          <p:cNvSpPr>
            <a:spLocks noChangeArrowheads="1"/>
          </p:cNvSpPr>
          <p:nvPr/>
        </p:nvSpPr>
        <p:spPr bwMode="auto">
          <a:xfrm>
            <a:off x="6811963" y="4316648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12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042385"/>
              </p:ext>
            </p:extLst>
          </p:nvPr>
        </p:nvGraphicFramePr>
        <p:xfrm>
          <a:off x="200025" y="760648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PG-029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PR-008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87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232136"/>
            <a:ext cx="719772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56"/>
          <p:cNvSpPr>
            <a:spLocks noChangeArrowheads="1"/>
          </p:cNvSpPr>
          <p:nvPr/>
        </p:nvSpPr>
        <p:spPr bwMode="auto">
          <a:xfrm>
            <a:off x="1630363" y="2075098"/>
            <a:ext cx="5440362" cy="22637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6084" name="직사각형 76"/>
          <p:cNvSpPr>
            <a:spLocks noChangeArrowheads="1"/>
          </p:cNvSpPr>
          <p:nvPr/>
        </p:nvSpPr>
        <p:spPr bwMode="auto">
          <a:xfrm>
            <a:off x="1630363" y="1892536"/>
            <a:ext cx="255587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5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349865"/>
              </p:ext>
            </p:extLst>
          </p:nvPr>
        </p:nvGraphicFramePr>
        <p:xfrm>
          <a:off x="7654925" y="1162286"/>
          <a:ext cx="2116138" cy="1298076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1242338728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850250821"/>
                    </a:ext>
                  </a:extLst>
                </a:gridCol>
              </a:tblGrid>
              <a:tr h="243682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116605"/>
                  </a:ext>
                </a:extLst>
              </a:tr>
              <a:tr h="55755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658" marB="4565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비품에 대한 등록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등록권한을 가진 관리자만 접속 가능한 페이지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73065"/>
                  </a:ext>
                </a:extLst>
              </a:tr>
              <a:tr h="36557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658" marB="4565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비품의 기본 정보를 입력 할 수 있다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658" marB="4565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538048"/>
                  </a:ext>
                </a:extLst>
              </a:tr>
            </a:tbl>
          </a:graphicData>
        </a:graphic>
      </p:graphicFrame>
      <p:graphicFrame>
        <p:nvGraphicFramePr>
          <p:cNvPr id="6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35742"/>
              </p:ext>
            </p:extLst>
          </p:nvPr>
        </p:nvGraphicFramePr>
        <p:xfrm>
          <a:off x="200025" y="763823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PG-030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PR-008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965603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요구사항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355467"/>
              </p:ext>
            </p:extLst>
          </p:nvPr>
        </p:nvGraphicFramePr>
        <p:xfrm>
          <a:off x="294796" y="1124744"/>
          <a:ext cx="9374728" cy="5222880"/>
        </p:xfrm>
        <a:graphic>
          <a:graphicData uri="http://schemas.openxmlformats.org/drawingml/2006/table">
            <a:tbl>
              <a:tblPr/>
              <a:tblGrid>
                <a:gridCol w="779014">
                  <a:extLst>
                    <a:ext uri="{9D8B030D-6E8A-4147-A177-3AD203B41FA5}">
                      <a16:colId xmlns:a16="http://schemas.microsoft.com/office/drawing/2014/main" val="1642569990"/>
                    </a:ext>
                  </a:extLst>
                </a:gridCol>
                <a:gridCol w="539999">
                  <a:extLst>
                    <a:ext uri="{9D8B030D-6E8A-4147-A177-3AD203B41FA5}">
                      <a16:colId xmlns:a16="http://schemas.microsoft.com/office/drawing/2014/main" val="1325757568"/>
                    </a:ext>
                  </a:extLst>
                </a:gridCol>
                <a:gridCol w="690491">
                  <a:extLst>
                    <a:ext uri="{9D8B030D-6E8A-4147-A177-3AD203B41FA5}">
                      <a16:colId xmlns:a16="http://schemas.microsoft.com/office/drawing/2014/main" val="181945003"/>
                    </a:ext>
                  </a:extLst>
                </a:gridCol>
                <a:gridCol w="247868">
                  <a:extLst>
                    <a:ext uri="{9D8B030D-6E8A-4147-A177-3AD203B41FA5}">
                      <a16:colId xmlns:a16="http://schemas.microsoft.com/office/drawing/2014/main" val="1240959596"/>
                    </a:ext>
                  </a:extLst>
                </a:gridCol>
                <a:gridCol w="1735077">
                  <a:extLst>
                    <a:ext uri="{9D8B030D-6E8A-4147-A177-3AD203B41FA5}">
                      <a16:colId xmlns:a16="http://schemas.microsoft.com/office/drawing/2014/main" val="1596419089"/>
                    </a:ext>
                  </a:extLst>
                </a:gridCol>
                <a:gridCol w="1805896">
                  <a:extLst>
                    <a:ext uri="{9D8B030D-6E8A-4147-A177-3AD203B41FA5}">
                      <a16:colId xmlns:a16="http://schemas.microsoft.com/office/drawing/2014/main" val="2780060573"/>
                    </a:ext>
                  </a:extLst>
                </a:gridCol>
                <a:gridCol w="1628847">
                  <a:extLst>
                    <a:ext uri="{9D8B030D-6E8A-4147-A177-3AD203B41FA5}">
                      <a16:colId xmlns:a16="http://schemas.microsoft.com/office/drawing/2014/main" val="173229886"/>
                    </a:ext>
                  </a:extLst>
                </a:gridCol>
                <a:gridCol w="460327">
                  <a:extLst>
                    <a:ext uri="{9D8B030D-6E8A-4147-A177-3AD203B41FA5}">
                      <a16:colId xmlns:a16="http://schemas.microsoft.com/office/drawing/2014/main" val="2265547322"/>
                    </a:ext>
                  </a:extLst>
                </a:gridCol>
                <a:gridCol w="442621">
                  <a:extLst>
                    <a:ext uri="{9D8B030D-6E8A-4147-A177-3AD203B41FA5}">
                      <a16:colId xmlns:a16="http://schemas.microsoft.com/office/drawing/2014/main" val="154671266"/>
                    </a:ext>
                  </a:extLst>
                </a:gridCol>
                <a:gridCol w="557704">
                  <a:extLst>
                    <a:ext uri="{9D8B030D-6E8A-4147-A177-3AD203B41FA5}">
                      <a16:colId xmlns:a16="http://schemas.microsoft.com/office/drawing/2014/main" val="2343647476"/>
                    </a:ext>
                  </a:extLst>
                </a:gridCol>
                <a:gridCol w="486884">
                  <a:extLst>
                    <a:ext uri="{9D8B030D-6E8A-4147-A177-3AD203B41FA5}">
                      <a16:colId xmlns:a16="http://schemas.microsoft.com/office/drawing/2014/main" val="2773654119"/>
                    </a:ext>
                  </a:extLst>
                </a:gridCol>
              </a:tblGrid>
              <a:tr h="81880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RQ-011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예약 현황 조회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사용자는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교육실의 예약 정보와 승인 현황을 조회할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시스템은 입력된 날짜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와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교육실에 따른 예약 정보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예약자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부서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예약일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시작시간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종료시간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상태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 현황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출력한다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사용자가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 예약 사항을 조회하기 위해 요청하는 경우 출력된다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885635"/>
                  </a:ext>
                </a:extLst>
              </a:tr>
              <a:tr h="491281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RQ-012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 예약 취소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사용자가 이전에 요청한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 예약을 취소할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사용자의 취소 요청에 따라 해당 예약 현황을 취소 상태로 변경한다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사용자는 사용자 인증이 되어 있어야하고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취소 권한이 있는 경우에 수행될 수 있다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25206"/>
                  </a:ext>
                </a:extLst>
              </a:tr>
              <a:tr h="491281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RQ-013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회의임박 알림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회의시간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분 전 회의참석자 전원에게 회의참석을 메시지로 알림 기능을 구현한다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사내 메시지 발송 시스템과 연동하여 알림 기능을 구현한다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문자메세지 발송비용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전화번호가 미리저장 되어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963020"/>
                  </a:ext>
                </a:extLst>
              </a:tr>
              <a:tr h="491281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관리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RQ-014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작성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공지사항을 작성할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공지관리에서 관리자만 글을 작성할 수 있게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카테고리는 별도로 없이 한 게시판으로 처리한다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620696"/>
                  </a:ext>
                </a:extLst>
              </a:tr>
              <a:tr h="65504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관리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RQ-015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조회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1.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공지사항을 메인에서 조회할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2.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시점에서는 다른 관리 메뉴가 표현되어야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사용자는 회사 또는 회의실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교육실과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관련된 공지사항을 출력한다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관리자로 접근했을 시 작성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버튼 등 관리 버튼을 출력한다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일반사용자용과 관리자용 기능을 따로 구현한다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73775"/>
                  </a:ext>
                </a:extLst>
              </a:tr>
              <a:tr h="32752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관리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RQ-016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수정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메뉴에서 공지사항을 수정할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일반 게시판에서 관리자만 수정할 수 있게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관리자만 볼 수 있는 버튼을 만든다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907747"/>
                  </a:ext>
                </a:extLst>
              </a:tr>
              <a:tr h="32752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관리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RQ-017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삭제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메뉴에서 공지사항을 삭제할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일반 게시판에서 관리자만 삭제할 수 있게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관리자만 볼 수 있는 버튼을 만든다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81832"/>
                  </a:ext>
                </a:extLst>
              </a:tr>
              <a:tr h="491281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 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RQ-018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 정보 검색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사용자는 시스템에 등록되어 있는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 정보를 검색할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사용자가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교육실에 관한 내용을 입력해 사용가능한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 정보를 출력한다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시스템에 인증된 사용자가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 정보를 검색한다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066805"/>
                  </a:ext>
                </a:extLst>
              </a:tr>
              <a:tr h="491281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 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RQ-019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 정보 상세 조회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사용자는 시스템에 등록되어 있는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 정보를 조회할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사용자가 시스템 내에서 예약할 수 있는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교육실에 관한 기본 정보를 출력한다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시스템에 인증된 사용자가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 정보를 조회한다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817582"/>
                  </a:ext>
                </a:extLst>
              </a:tr>
              <a:tr h="491281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 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RQ-020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추가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그룹사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빌딩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교육실이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추가될 수 있도록 근무지 추가 기능을 구현해야 한다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건물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구축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교육실과 교육실은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code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속성을 통해 관리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713249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84643"/>
              </p:ext>
            </p:extLst>
          </p:nvPr>
        </p:nvGraphicFramePr>
        <p:xfrm>
          <a:off x="285750" y="764704"/>
          <a:ext cx="9383774" cy="256560"/>
        </p:xfrm>
        <a:graphic>
          <a:graphicData uri="http://schemas.openxmlformats.org/drawingml/2006/table">
            <a:tbl>
              <a:tblPr/>
              <a:tblGrid>
                <a:gridCol w="779766">
                  <a:extLst>
                    <a:ext uri="{9D8B030D-6E8A-4147-A177-3AD203B41FA5}">
                      <a16:colId xmlns:a16="http://schemas.microsoft.com/office/drawing/2014/main" val="2355470923"/>
                    </a:ext>
                  </a:extLst>
                </a:gridCol>
                <a:gridCol w="540520">
                  <a:extLst>
                    <a:ext uri="{9D8B030D-6E8A-4147-A177-3AD203B41FA5}">
                      <a16:colId xmlns:a16="http://schemas.microsoft.com/office/drawing/2014/main" val="1213545921"/>
                    </a:ext>
                  </a:extLst>
                </a:gridCol>
                <a:gridCol w="691157">
                  <a:extLst>
                    <a:ext uri="{9D8B030D-6E8A-4147-A177-3AD203B41FA5}">
                      <a16:colId xmlns:a16="http://schemas.microsoft.com/office/drawing/2014/main" val="338880816"/>
                    </a:ext>
                  </a:extLst>
                </a:gridCol>
                <a:gridCol w="248107">
                  <a:extLst>
                    <a:ext uri="{9D8B030D-6E8A-4147-A177-3AD203B41FA5}">
                      <a16:colId xmlns:a16="http://schemas.microsoft.com/office/drawing/2014/main" val="2270474813"/>
                    </a:ext>
                  </a:extLst>
                </a:gridCol>
                <a:gridCol w="1736751">
                  <a:extLst>
                    <a:ext uri="{9D8B030D-6E8A-4147-A177-3AD203B41FA5}">
                      <a16:colId xmlns:a16="http://schemas.microsoft.com/office/drawing/2014/main" val="3501619600"/>
                    </a:ext>
                  </a:extLst>
                </a:gridCol>
                <a:gridCol w="1807639">
                  <a:extLst>
                    <a:ext uri="{9D8B030D-6E8A-4147-A177-3AD203B41FA5}">
                      <a16:colId xmlns:a16="http://schemas.microsoft.com/office/drawing/2014/main" val="926550996"/>
                    </a:ext>
                  </a:extLst>
                </a:gridCol>
                <a:gridCol w="1630419">
                  <a:extLst>
                    <a:ext uri="{9D8B030D-6E8A-4147-A177-3AD203B41FA5}">
                      <a16:colId xmlns:a16="http://schemas.microsoft.com/office/drawing/2014/main" val="3825721960"/>
                    </a:ext>
                  </a:extLst>
                </a:gridCol>
                <a:gridCol w="473251">
                  <a:extLst>
                    <a:ext uri="{9D8B030D-6E8A-4147-A177-3AD203B41FA5}">
                      <a16:colId xmlns:a16="http://schemas.microsoft.com/office/drawing/2014/main" val="3812384850"/>
                    </a:ext>
                  </a:extLst>
                </a:gridCol>
                <a:gridCol w="430569">
                  <a:extLst>
                    <a:ext uri="{9D8B030D-6E8A-4147-A177-3AD203B41FA5}">
                      <a16:colId xmlns:a16="http://schemas.microsoft.com/office/drawing/2014/main" val="1409066571"/>
                    </a:ext>
                  </a:extLst>
                </a:gridCol>
                <a:gridCol w="558242">
                  <a:extLst>
                    <a:ext uri="{9D8B030D-6E8A-4147-A177-3AD203B41FA5}">
                      <a16:colId xmlns:a16="http://schemas.microsoft.com/office/drawing/2014/main" val="3086016878"/>
                    </a:ext>
                  </a:extLst>
                </a:gridCol>
                <a:gridCol w="487353">
                  <a:extLst>
                    <a:ext uri="{9D8B030D-6E8A-4147-A177-3AD203B41FA5}">
                      <a16:colId xmlns:a16="http://schemas.microsoft.com/office/drawing/2014/main" val="801067862"/>
                    </a:ext>
                  </a:extLst>
                </a:gridCol>
              </a:tblGrid>
              <a:tr h="2565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업무영역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endParaRPr lang="en-US" altLang="ko-KR" sz="800" b="0" i="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적용여부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r>
                        <a:rPr lang="en-US" altLang="ko-KR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상세내용</a:t>
                      </a:r>
                      <a:r>
                        <a:rPr lang="en-US" altLang="ko-KR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해결방안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제약사항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en-US" altLang="ko-KR" sz="800" b="0" i="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</a:t>
                      </a:r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8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02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196702"/>
            <a:ext cx="72421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56"/>
          <p:cNvSpPr>
            <a:spLocks noChangeArrowheads="1"/>
          </p:cNvSpPr>
          <p:nvPr/>
        </p:nvSpPr>
        <p:spPr bwMode="auto">
          <a:xfrm>
            <a:off x="2871788" y="2623865"/>
            <a:ext cx="2154237" cy="4381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7108" name="Rectangle 56"/>
          <p:cNvSpPr>
            <a:spLocks noChangeArrowheads="1"/>
          </p:cNvSpPr>
          <p:nvPr/>
        </p:nvSpPr>
        <p:spPr bwMode="auto">
          <a:xfrm>
            <a:off x="2871788" y="3171552"/>
            <a:ext cx="2154237" cy="4381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7109" name="Rectangle 56"/>
          <p:cNvSpPr>
            <a:spLocks noChangeArrowheads="1"/>
          </p:cNvSpPr>
          <p:nvPr/>
        </p:nvSpPr>
        <p:spPr bwMode="auto">
          <a:xfrm>
            <a:off x="4660900" y="3719240"/>
            <a:ext cx="693738" cy="2190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6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101155"/>
              </p:ext>
            </p:extLst>
          </p:nvPr>
        </p:nvGraphicFramePr>
        <p:xfrm>
          <a:off x="7618413" y="1199877"/>
          <a:ext cx="2116137" cy="2310054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3692253975"/>
                    </a:ext>
                  </a:extLst>
                </a:gridCol>
                <a:gridCol w="1884362">
                  <a:extLst>
                    <a:ext uri="{9D8B030D-6E8A-4147-A177-3AD203B41FA5}">
                      <a16:colId xmlns:a16="http://schemas.microsoft.com/office/drawing/2014/main" val="2733515584"/>
                    </a:ext>
                  </a:extLst>
                </a:gridCol>
              </a:tblGrid>
              <a:tr h="243754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648714"/>
                  </a:ext>
                </a:extLst>
              </a:tr>
              <a:tr h="69479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marL="0" marR="0" marT="45687" marB="4568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</a:t>
                      </a:r>
                      <a:r>
                        <a:rPr kumimoji="0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비품 삭제 시 다시 한번 확인하는 유효성 검사 윈도우 모달 창</a:t>
                      </a:r>
                      <a:endParaRPr kumimoji="0" lang="en-US" altLang="ko-KR" sz="9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비품 삭제권한을 가진 관리자만 접속 가능한 페이지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100409"/>
                  </a:ext>
                </a:extLst>
              </a:tr>
              <a:tr h="63994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687" marB="4568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삭제 할 비품의 이름을 정확하게 관리자가 직접 입력하게 하여 실수로 삭제 하는 일이 없도록 한다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kumimoji="1" lang="ko-KR" alt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687" marB="4568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26304"/>
                  </a:ext>
                </a:extLst>
              </a:tr>
              <a:tr h="50280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687" marB="4568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 권한 확인을 위해 관리자 비밀번호를 다시 입력하도록 한다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kumimoji="1" lang="ko-KR" alt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687" marB="4568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73701"/>
                  </a:ext>
                </a:extLst>
              </a:tr>
              <a:tr h="22851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687" marB="4568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삭제를 완료한다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kumimoji="1" lang="ko-KR" alt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687" marB="4568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48844"/>
                  </a:ext>
                </a:extLst>
              </a:tr>
            </a:tbl>
          </a:graphicData>
        </a:graphic>
      </p:graphicFrame>
      <p:sp>
        <p:nvSpPr>
          <p:cNvPr id="47129" name="직사각형 76"/>
          <p:cNvSpPr>
            <a:spLocks noChangeArrowheads="1"/>
          </p:cNvSpPr>
          <p:nvPr/>
        </p:nvSpPr>
        <p:spPr bwMode="auto">
          <a:xfrm>
            <a:off x="2619375" y="2601640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130" name="직사각형 76"/>
          <p:cNvSpPr>
            <a:spLocks noChangeArrowheads="1"/>
          </p:cNvSpPr>
          <p:nvPr/>
        </p:nvSpPr>
        <p:spPr bwMode="auto">
          <a:xfrm>
            <a:off x="2625725" y="316520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131" name="직사각형 76"/>
          <p:cNvSpPr>
            <a:spLocks noChangeArrowheads="1"/>
          </p:cNvSpPr>
          <p:nvPr/>
        </p:nvSpPr>
        <p:spPr bwMode="auto">
          <a:xfrm>
            <a:off x="4397375" y="3717652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10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27257"/>
              </p:ext>
            </p:extLst>
          </p:nvPr>
        </p:nvGraphicFramePr>
        <p:xfrm>
          <a:off x="200025" y="764902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PG-029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PR-008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85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269218"/>
            <a:ext cx="7186613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56"/>
          <p:cNvSpPr>
            <a:spLocks noChangeArrowheads="1"/>
          </p:cNvSpPr>
          <p:nvPr/>
        </p:nvSpPr>
        <p:spPr bwMode="auto">
          <a:xfrm>
            <a:off x="1630363" y="2075668"/>
            <a:ext cx="5440362" cy="22637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8132" name="직사각형 76"/>
          <p:cNvSpPr>
            <a:spLocks noChangeArrowheads="1"/>
          </p:cNvSpPr>
          <p:nvPr/>
        </p:nvSpPr>
        <p:spPr bwMode="auto">
          <a:xfrm>
            <a:off x="1630363" y="1912156"/>
            <a:ext cx="255587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5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3893"/>
              </p:ext>
            </p:extLst>
          </p:nvPr>
        </p:nvGraphicFramePr>
        <p:xfrm>
          <a:off x="7654925" y="1162856"/>
          <a:ext cx="2116138" cy="1298076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3235379444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441111828"/>
                    </a:ext>
                  </a:extLst>
                </a:gridCol>
              </a:tblGrid>
              <a:tr h="243682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4846"/>
                  </a:ext>
                </a:extLst>
              </a:tr>
              <a:tr h="55755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658" marB="4565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비품에 대한 정보 수정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등록권한을 가진 관리자만 접속 가능한 페이지</a:t>
                      </a:r>
                    </a:p>
                  </a:txBody>
                  <a:tcPr marT="45658" marB="4565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66947"/>
                  </a:ext>
                </a:extLst>
              </a:tr>
              <a:tr h="36557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658" marB="4565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비품의 수정 할 정보를 입력 할 수 있다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658" marB="4565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928087"/>
                  </a:ext>
                </a:extLst>
              </a:tr>
            </a:tbl>
          </a:graphicData>
        </a:graphic>
      </p:graphicFrame>
      <p:graphicFrame>
        <p:nvGraphicFramePr>
          <p:cNvPr id="6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39993"/>
              </p:ext>
            </p:extLst>
          </p:nvPr>
        </p:nvGraphicFramePr>
        <p:xfrm>
          <a:off x="200025" y="764393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PG-031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PR-008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8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2136"/>
            <a:ext cx="7150100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56"/>
          <p:cNvSpPr>
            <a:spLocks noChangeArrowheads="1"/>
          </p:cNvSpPr>
          <p:nvPr/>
        </p:nvSpPr>
        <p:spPr bwMode="auto">
          <a:xfrm>
            <a:off x="6048375" y="1673461"/>
            <a:ext cx="1058863" cy="17938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9156" name="Rectangle 56"/>
          <p:cNvSpPr>
            <a:spLocks noChangeArrowheads="1"/>
          </p:cNvSpPr>
          <p:nvPr/>
        </p:nvSpPr>
        <p:spPr bwMode="auto">
          <a:xfrm>
            <a:off x="6127750" y="4545248"/>
            <a:ext cx="301625" cy="1793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9157" name="Rectangle 56"/>
          <p:cNvSpPr>
            <a:spLocks noChangeArrowheads="1"/>
          </p:cNvSpPr>
          <p:nvPr/>
        </p:nvSpPr>
        <p:spPr bwMode="auto">
          <a:xfrm>
            <a:off x="1849438" y="2024298"/>
            <a:ext cx="4075112" cy="25558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49158" name="Rectangle 56"/>
          <p:cNvSpPr>
            <a:spLocks noChangeArrowheads="1"/>
          </p:cNvSpPr>
          <p:nvPr/>
        </p:nvSpPr>
        <p:spPr bwMode="auto">
          <a:xfrm>
            <a:off x="6450013" y="2148123"/>
            <a:ext cx="511175" cy="25241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7" name="Group 3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34592"/>
              </p:ext>
            </p:extLst>
          </p:nvPr>
        </p:nvGraphicFramePr>
        <p:xfrm>
          <a:off x="7656513" y="1235311"/>
          <a:ext cx="2122487" cy="3417300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2592775595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2380249769"/>
                    </a:ext>
                  </a:extLst>
                </a:gridCol>
              </a:tblGrid>
              <a:tr h="244382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5249"/>
                  </a:ext>
                </a:extLst>
              </a:tr>
              <a:tr h="83205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공지사항에 대한 등록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수정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삭제를 할 수 있는 공지사항 목록을 보여주는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관리권한을 가진 관리자만 접속 가능한 페이지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0813"/>
                  </a:ext>
                </a:extLst>
              </a:tr>
              <a:tr h="50288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공지사항을 글번호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작성자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제목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날짜 순으로 출력한다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첨부파일이 있는 경우 아이콘으로 출력한다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797717"/>
                  </a:ext>
                </a:extLst>
              </a:tr>
              <a:tr h="36573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검색어 입력을 받는다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입력된 검색어가 포함된 게시물을 출력한다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921354"/>
                  </a:ext>
                </a:extLst>
              </a:tr>
              <a:tr h="36573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공지사항을  등록 할 수 있는 화면으로 이동한다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087772"/>
                  </a:ext>
                </a:extLst>
              </a:tr>
              <a:tr h="36573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삭제 할 수 있는 윈도우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모달창으로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이동한다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15" marB="45715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192917"/>
                  </a:ext>
                </a:extLst>
              </a:tr>
            </a:tbl>
          </a:graphicData>
        </a:graphic>
      </p:graphicFrame>
      <p:sp>
        <p:nvSpPr>
          <p:cNvPr id="49181" name="직사각형 76"/>
          <p:cNvSpPr>
            <a:spLocks noChangeArrowheads="1"/>
          </p:cNvSpPr>
          <p:nvPr/>
        </p:nvSpPr>
        <p:spPr bwMode="auto">
          <a:xfrm>
            <a:off x="1579563" y="2024298"/>
            <a:ext cx="255587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9182" name="직사각형 76"/>
          <p:cNvSpPr>
            <a:spLocks noChangeArrowheads="1"/>
          </p:cNvSpPr>
          <p:nvPr/>
        </p:nvSpPr>
        <p:spPr bwMode="auto">
          <a:xfrm>
            <a:off x="5792788" y="1678223"/>
            <a:ext cx="255587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183" name="직사각형 76"/>
          <p:cNvSpPr>
            <a:spLocks noChangeArrowheads="1"/>
          </p:cNvSpPr>
          <p:nvPr/>
        </p:nvSpPr>
        <p:spPr bwMode="auto">
          <a:xfrm>
            <a:off x="6127750" y="4376973"/>
            <a:ext cx="255588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9184" name="직사각형 76"/>
          <p:cNvSpPr>
            <a:spLocks noChangeArrowheads="1"/>
          </p:cNvSpPr>
          <p:nvPr/>
        </p:nvSpPr>
        <p:spPr bwMode="auto">
          <a:xfrm>
            <a:off x="6977063" y="2141773"/>
            <a:ext cx="255587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12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615609"/>
              </p:ext>
            </p:extLst>
          </p:nvPr>
        </p:nvGraphicFramePr>
        <p:xfrm>
          <a:off x="200025" y="763823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PG-032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PR-004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56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305223"/>
            <a:ext cx="7175500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56"/>
          <p:cNvSpPr>
            <a:spLocks noChangeArrowheads="1"/>
          </p:cNvSpPr>
          <p:nvPr/>
        </p:nvSpPr>
        <p:spPr bwMode="auto">
          <a:xfrm>
            <a:off x="1849438" y="2583160"/>
            <a:ext cx="5221287" cy="135096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50180" name="Rectangle 56"/>
          <p:cNvSpPr>
            <a:spLocks noChangeArrowheads="1"/>
          </p:cNvSpPr>
          <p:nvPr/>
        </p:nvSpPr>
        <p:spPr bwMode="auto">
          <a:xfrm>
            <a:off x="1849438" y="4007148"/>
            <a:ext cx="657225" cy="65722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6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116259"/>
              </p:ext>
            </p:extLst>
          </p:nvPr>
        </p:nvGraphicFramePr>
        <p:xfrm>
          <a:off x="7654925" y="1232198"/>
          <a:ext cx="2116138" cy="1798612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2416718043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2731294743"/>
                    </a:ext>
                  </a:extLst>
                </a:gridCol>
              </a:tblGrid>
              <a:tr h="317386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410392"/>
                  </a:ext>
                </a:extLst>
              </a:tr>
              <a:tr h="69488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공지사항에 대한 정보 등록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등록권한을 가진 관리자만 접속 가능한 페이지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81799"/>
                  </a:ext>
                </a:extLst>
              </a:tr>
              <a:tr h="36571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공지사항을 등록 할 정보를 입력한다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306956"/>
                  </a:ext>
                </a:extLst>
              </a:tr>
              <a:tr h="22856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0"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파일을 첨부할 수 있다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354868"/>
                  </a:ext>
                </a:extLst>
              </a:tr>
            </a:tbl>
          </a:graphicData>
        </a:graphic>
      </p:graphicFrame>
      <p:sp>
        <p:nvSpPr>
          <p:cNvPr id="50197" name="직사각형 76"/>
          <p:cNvSpPr>
            <a:spLocks noChangeArrowheads="1"/>
          </p:cNvSpPr>
          <p:nvPr/>
        </p:nvSpPr>
        <p:spPr bwMode="auto">
          <a:xfrm>
            <a:off x="1593850" y="2583160"/>
            <a:ext cx="255588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0198" name="직사각형 76"/>
          <p:cNvSpPr>
            <a:spLocks noChangeArrowheads="1"/>
          </p:cNvSpPr>
          <p:nvPr/>
        </p:nvSpPr>
        <p:spPr bwMode="auto">
          <a:xfrm>
            <a:off x="1593850" y="4007148"/>
            <a:ext cx="255588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8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537053"/>
              </p:ext>
            </p:extLst>
          </p:nvPr>
        </p:nvGraphicFramePr>
        <p:xfrm>
          <a:off x="200025" y="760710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PG-033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PR-004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5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232136"/>
            <a:ext cx="7234237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56"/>
          <p:cNvSpPr>
            <a:spLocks noChangeArrowheads="1"/>
          </p:cNvSpPr>
          <p:nvPr/>
        </p:nvSpPr>
        <p:spPr bwMode="auto">
          <a:xfrm>
            <a:off x="2871788" y="2622786"/>
            <a:ext cx="2154237" cy="4381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51204" name="Rectangle 56"/>
          <p:cNvSpPr>
            <a:spLocks noChangeArrowheads="1"/>
          </p:cNvSpPr>
          <p:nvPr/>
        </p:nvSpPr>
        <p:spPr bwMode="auto">
          <a:xfrm>
            <a:off x="2871788" y="3170473"/>
            <a:ext cx="2154237" cy="4381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51205" name="Rectangle 56"/>
          <p:cNvSpPr>
            <a:spLocks noChangeArrowheads="1"/>
          </p:cNvSpPr>
          <p:nvPr/>
        </p:nvSpPr>
        <p:spPr bwMode="auto">
          <a:xfrm>
            <a:off x="4660900" y="3718161"/>
            <a:ext cx="693738" cy="2190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6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468506"/>
              </p:ext>
            </p:extLst>
          </p:nvPr>
        </p:nvGraphicFramePr>
        <p:xfrm>
          <a:off x="7618413" y="1198798"/>
          <a:ext cx="2116137" cy="2822542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118814404"/>
                    </a:ext>
                  </a:extLst>
                </a:gridCol>
                <a:gridCol w="1884362">
                  <a:extLst>
                    <a:ext uri="{9D8B030D-6E8A-4147-A177-3AD203B41FA5}">
                      <a16:colId xmlns:a16="http://schemas.microsoft.com/office/drawing/2014/main" val="3576049437"/>
                    </a:ext>
                  </a:extLst>
                </a:gridCol>
              </a:tblGrid>
              <a:tr h="243878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425814"/>
                  </a:ext>
                </a:extLst>
              </a:tr>
              <a:tr h="83223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삭제 시 다시 한번 확인하는 유효성 검사 윈도우 모달 창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삭제권한을 가진 관리자만 접속 가능한 페이지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605449"/>
                  </a:ext>
                </a:extLst>
              </a:tr>
              <a:tr h="640180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할 공지사항의 이름을 정확하게 관리자가 직접 입력하게 하여 실수로 삭제 하는 일이 없도록 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552795"/>
                  </a:ext>
                </a:extLst>
              </a:tr>
              <a:tr h="502998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권한 확인을 위해 관리자 비밀번호를 다시 입력하도록 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89956"/>
                  </a:ext>
                </a:extLst>
              </a:tr>
              <a:tr h="22863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0" marR="0"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삭제를 완료한다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779353"/>
                  </a:ext>
                </a:extLst>
              </a:tr>
            </a:tbl>
          </a:graphicData>
        </a:graphic>
      </p:graphicFrame>
      <p:sp>
        <p:nvSpPr>
          <p:cNvPr id="51225" name="직사각형 76"/>
          <p:cNvSpPr>
            <a:spLocks noChangeArrowheads="1"/>
          </p:cNvSpPr>
          <p:nvPr/>
        </p:nvSpPr>
        <p:spPr bwMode="auto">
          <a:xfrm>
            <a:off x="2632075" y="2613261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226" name="직사각형 76"/>
          <p:cNvSpPr>
            <a:spLocks noChangeArrowheads="1"/>
          </p:cNvSpPr>
          <p:nvPr/>
        </p:nvSpPr>
        <p:spPr bwMode="auto">
          <a:xfrm>
            <a:off x="2625725" y="3170473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227" name="직사각형 76"/>
          <p:cNvSpPr>
            <a:spLocks noChangeArrowheads="1"/>
          </p:cNvSpPr>
          <p:nvPr/>
        </p:nvSpPr>
        <p:spPr bwMode="auto">
          <a:xfrm>
            <a:off x="4414838" y="3718161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10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59406"/>
              </p:ext>
            </p:extLst>
          </p:nvPr>
        </p:nvGraphicFramePr>
        <p:xfrm>
          <a:off x="200025" y="763823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PG-032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PR-004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9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269727"/>
            <a:ext cx="71564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56"/>
          <p:cNvSpPr>
            <a:spLocks noChangeArrowheads="1"/>
          </p:cNvSpPr>
          <p:nvPr/>
        </p:nvSpPr>
        <p:spPr bwMode="auto">
          <a:xfrm>
            <a:off x="1849438" y="2587352"/>
            <a:ext cx="5221287" cy="135096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52228" name="Rectangle 56"/>
          <p:cNvSpPr>
            <a:spLocks noChangeArrowheads="1"/>
          </p:cNvSpPr>
          <p:nvPr/>
        </p:nvSpPr>
        <p:spPr bwMode="auto">
          <a:xfrm>
            <a:off x="1849438" y="4011340"/>
            <a:ext cx="657225" cy="65722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5" name="Group 3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875066"/>
              </p:ext>
            </p:extLst>
          </p:nvPr>
        </p:nvGraphicFramePr>
        <p:xfrm>
          <a:off x="7654925" y="1236390"/>
          <a:ext cx="2116138" cy="1966703"/>
        </p:xfrm>
        <a:graphic>
          <a:graphicData uri="http://schemas.openxmlformats.org/drawingml/2006/table">
            <a:tbl>
              <a:tblPr/>
              <a:tblGrid>
                <a:gridCol w="231775">
                  <a:extLst>
                    <a:ext uri="{9D8B030D-6E8A-4147-A177-3AD203B41FA5}">
                      <a16:colId xmlns:a16="http://schemas.microsoft.com/office/drawing/2014/main" val="1557776147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1721709642"/>
                    </a:ext>
                  </a:extLst>
                </a:gridCol>
              </a:tblGrid>
              <a:tr h="317627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435311"/>
                  </a:ext>
                </a:extLst>
              </a:tr>
              <a:tr h="69522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45738" marB="4573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공지사항에 대한 정보를 수정하는 화면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등록권한을 가진 관리자만 접속 가능한 페이지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203553"/>
                  </a:ext>
                </a:extLst>
              </a:tr>
              <a:tr h="36590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0" marR="0" marT="45738" marB="4573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공지사항의 수정 할 정보를 입력 할 수 있다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29910"/>
                  </a:ext>
                </a:extLst>
              </a:tr>
              <a:tr h="36590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0" marT="45738" marB="4573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87313" indent="-87313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파일을 첨부할 수 있고 삭제 할 수 있다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546100"/>
                  </a:ext>
                </a:extLst>
              </a:tr>
            </a:tbl>
          </a:graphicData>
        </a:graphic>
      </p:graphicFrame>
      <p:sp>
        <p:nvSpPr>
          <p:cNvPr id="52245" name="직사각형 76"/>
          <p:cNvSpPr>
            <a:spLocks noChangeArrowheads="1"/>
          </p:cNvSpPr>
          <p:nvPr/>
        </p:nvSpPr>
        <p:spPr bwMode="auto">
          <a:xfrm>
            <a:off x="1593850" y="2587352"/>
            <a:ext cx="255588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246" name="직사각형 76"/>
          <p:cNvSpPr>
            <a:spLocks noChangeArrowheads="1"/>
          </p:cNvSpPr>
          <p:nvPr/>
        </p:nvSpPr>
        <p:spPr bwMode="auto">
          <a:xfrm>
            <a:off x="1593850" y="4011340"/>
            <a:ext cx="255588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8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730765"/>
              </p:ext>
            </p:extLst>
          </p:nvPr>
        </p:nvGraphicFramePr>
        <p:xfrm>
          <a:off x="200025" y="764902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PG-034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PR-004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9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232136"/>
            <a:ext cx="721677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56"/>
          <p:cNvSpPr>
            <a:spLocks noChangeArrowheads="1"/>
          </p:cNvSpPr>
          <p:nvPr/>
        </p:nvSpPr>
        <p:spPr bwMode="auto">
          <a:xfrm>
            <a:off x="1447800" y="2111611"/>
            <a:ext cx="5951538" cy="2263775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53252" name="직사각형 76"/>
          <p:cNvSpPr>
            <a:spLocks noChangeArrowheads="1"/>
          </p:cNvSpPr>
          <p:nvPr/>
        </p:nvSpPr>
        <p:spPr bwMode="auto">
          <a:xfrm>
            <a:off x="1192213" y="2111611"/>
            <a:ext cx="255587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3253" name="Rectangle 56"/>
          <p:cNvSpPr>
            <a:spLocks noChangeArrowheads="1"/>
          </p:cNvSpPr>
          <p:nvPr/>
        </p:nvSpPr>
        <p:spPr bwMode="auto">
          <a:xfrm>
            <a:off x="2251075" y="1490898"/>
            <a:ext cx="5148263" cy="4381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6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812048"/>
              </p:ext>
            </p:extLst>
          </p:nvPr>
        </p:nvGraphicFramePr>
        <p:xfrm>
          <a:off x="7656513" y="1221023"/>
          <a:ext cx="2122487" cy="2462815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652241706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1300802577"/>
                    </a:ext>
                  </a:extLst>
                </a:gridCol>
              </a:tblGrid>
              <a:tr h="243865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21" marB="4572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30276"/>
                  </a:ext>
                </a:extLst>
              </a:tr>
              <a:tr h="69503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21" marB="4572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 요청된 회의실 예약 목록을 보여주는 화면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결재권한을 가진 부서장과 관리자만 접속 가능한 페이지</a:t>
                      </a:r>
                    </a:p>
                  </a:txBody>
                  <a:tcPr marL="36000" marR="36000" marT="45721" marB="4572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86292"/>
                  </a:ext>
                </a:extLst>
              </a:tr>
              <a:tr h="83221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721" marB="4572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검색 버튼을 통해 분류별로 결과를 조회한다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장소구분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 여부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요청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1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 결재 완료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2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 결재 완료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21" marB="4572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3062"/>
                  </a:ext>
                </a:extLst>
              </a:tr>
              <a:tr h="36725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721" marB="4572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원하는 행을 클릭하면 해당 예약에 대한 결재 페이지로 이동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21" marB="45721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38971"/>
                  </a:ext>
                </a:extLst>
              </a:tr>
            </a:tbl>
          </a:graphicData>
        </a:graphic>
      </p:graphicFrame>
      <p:sp>
        <p:nvSpPr>
          <p:cNvPr id="53270" name="직사각형 76"/>
          <p:cNvSpPr>
            <a:spLocks noChangeArrowheads="1"/>
          </p:cNvSpPr>
          <p:nvPr/>
        </p:nvSpPr>
        <p:spPr bwMode="auto">
          <a:xfrm>
            <a:off x="1995488" y="1490898"/>
            <a:ext cx="255587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8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850914"/>
              </p:ext>
            </p:extLst>
          </p:nvPr>
        </p:nvGraphicFramePr>
        <p:xfrm>
          <a:off x="200025" y="763823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PG-035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PR-005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95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232706"/>
            <a:ext cx="7218362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3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31877"/>
              </p:ext>
            </p:extLst>
          </p:nvPr>
        </p:nvGraphicFramePr>
        <p:xfrm>
          <a:off x="7656513" y="1235881"/>
          <a:ext cx="2122487" cy="3024417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3594798272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4128019704"/>
                    </a:ext>
                  </a:extLst>
                </a:gridCol>
              </a:tblGrid>
              <a:tr h="244505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737" marB="4573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92081"/>
                  </a:ext>
                </a:extLst>
              </a:tr>
              <a:tr h="503007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737" marB="4573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예약관리페이지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–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현황 출력 페이지 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아직 시작되지 않은 회의 출력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7" marB="4573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586567"/>
                  </a:ext>
                </a:extLst>
              </a:tr>
              <a:tr h="804795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7" marB="4573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한 개의 예약 정보를 표출함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및 회의실명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일시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추가비품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 정보 등 대략적 정보를 출력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내부 클릭 시 상세보기 페이지로 이동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7" marB="4573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45253"/>
                  </a:ext>
                </a:extLst>
              </a:tr>
              <a:tr h="365829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7" marB="4573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관리자는 모든 회의실 예약을 취소할 수 있다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7" marB="4573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957226"/>
                  </a:ext>
                </a:extLst>
              </a:tr>
              <a:tr h="393264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kumimoji="1" lang="ko-KR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7" marB="4573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결재가 승인되기 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대기중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결재가 승인된 경우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승인됨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737" marB="45737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119959"/>
                  </a:ext>
                </a:extLst>
              </a:tr>
            </a:tbl>
          </a:graphicData>
        </a:graphic>
      </p:graphicFrame>
      <p:sp>
        <p:nvSpPr>
          <p:cNvPr id="54294" name="Rectangle 56"/>
          <p:cNvSpPr>
            <a:spLocks noChangeArrowheads="1"/>
          </p:cNvSpPr>
          <p:nvPr/>
        </p:nvSpPr>
        <p:spPr bwMode="auto">
          <a:xfrm>
            <a:off x="1638300" y="1772456"/>
            <a:ext cx="5402263" cy="14414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54295" name="직사각형 44"/>
          <p:cNvSpPr>
            <a:spLocks noChangeArrowheads="1"/>
          </p:cNvSpPr>
          <p:nvPr/>
        </p:nvSpPr>
        <p:spPr bwMode="auto">
          <a:xfrm>
            <a:off x="1393825" y="1772456"/>
            <a:ext cx="244475" cy="169862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296" name="직사각형 44"/>
          <p:cNvSpPr>
            <a:spLocks noChangeArrowheads="1"/>
          </p:cNvSpPr>
          <p:nvPr/>
        </p:nvSpPr>
        <p:spPr bwMode="auto">
          <a:xfrm>
            <a:off x="6500813" y="2132818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4297" name="직사각형 44"/>
          <p:cNvSpPr>
            <a:spLocks noChangeArrowheads="1"/>
          </p:cNvSpPr>
          <p:nvPr/>
        </p:nvSpPr>
        <p:spPr bwMode="auto">
          <a:xfrm>
            <a:off x="3368675" y="2863068"/>
            <a:ext cx="244475" cy="169863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28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800" b="1">
                <a:solidFill>
                  <a:srgbClr val="FFFFFF"/>
                </a:solidFill>
              </a:rPr>
              <a:t>3</a:t>
            </a:r>
          </a:p>
        </p:txBody>
      </p:sp>
      <p:graphicFrame>
        <p:nvGraphicFramePr>
          <p:cNvPr id="8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39416"/>
              </p:ext>
            </p:extLst>
          </p:nvPr>
        </p:nvGraphicFramePr>
        <p:xfrm>
          <a:off x="200025" y="764393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PG-036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PR-002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53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232136"/>
            <a:ext cx="7173912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56"/>
          <p:cNvSpPr>
            <a:spLocks noChangeArrowheads="1"/>
          </p:cNvSpPr>
          <p:nvPr/>
        </p:nvSpPr>
        <p:spPr bwMode="auto">
          <a:xfrm>
            <a:off x="4186238" y="1916348"/>
            <a:ext cx="863600" cy="19526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55300" name="Rectangle 56"/>
          <p:cNvSpPr>
            <a:spLocks noChangeArrowheads="1"/>
          </p:cNvSpPr>
          <p:nvPr/>
        </p:nvSpPr>
        <p:spPr bwMode="auto">
          <a:xfrm>
            <a:off x="5086350" y="1916348"/>
            <a:ext cx="852488" cy="19526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55301" name="Rectangle 56"/>
          <p:cNvSpPr>
            <a:spLocks noChangeArrowheads="1"/>
          </p:cNvSpPr>
          <p:nvPr/>
        </p:nvSpPr>
        <p:spPr bwMode="auto">
          <a:xfrm>
            <a:off x="1389063" y="1878248"/>
            <a:ext cx="5608637" cy="26431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55302" name="Rectangle 56"/>
          <p:cNvSpPr>
            <a:spLocks noChangeArrowheads="1"/>
          </p:cNvSpPr>
          <p:nvPr/>
        </p:nvSpPr>
        <p:spPr bwMode="auto">
          <a:xfrm>
            <a:off x="6303963" y="3100623"/>
            <a:ext cx="539750" cy="1793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55303" name="Rectangle 56"/>
          <p:cNvSpPr>
            <a:spLocks noChangeArrowheads="1"/>
          </p:cNvSpPr>
          <p:nvPr/>
        </p:nvSpPr>
        <p:spPr bwMode="auto">
          <a:xfrm>
            <a:off x="6302375" y="3554648"/>
            <a:ext cx="539750" cy="179388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sp>
        <p:nvSpPr>
          <p:cNvPr id="55304" name="직사각형 76"/>
          <p:cNvSpPr>
            <a:spLocks noChangeArrowheads="1"/>
          </p:cNvSpPr>
          <p:nvPr/>
        </p:nvSpPr>
        <p:spPr bwMode="auto">
          <a:xfrm>
            <a:off x="4186238" y="2105261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305" name="직사각형 76"/>
          <p:cNvSpPr>
            <a:spLocks noChangeArrowheads="1"/>
          </p:cNvSpPr>
          <p:nvPr/>
        </p:nvSpPr>
        <p:spPr bwMode="auto">
          <a:xfrm>
            <a:off x="5086350" y="2121136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5306" name="직사각형 76"/>
          <p:cNvSpPr>
            <a:spLocks noChangeArrowheads="1"/>
          </p:cNvSpPr>
          <p:nvPr/>
        </p:nvSpPr>
        <p:spPr bwMode="auto">
          <a:xfrm>
            <a:off x="6057900" y="3103798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307" name="직사각형 76"/>
          <p:cNvSpPr>
            <a:spLocks noChangeArrowheads="1"/>
          </p:cNvSpPr>
          <p:nvPr/>
        </p:nvSpPr>
        <p:spPr bwMode="auto">
          <a:xfrm>
            <a:off x="1143000" y="1868723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308" name="직사각형 76"/>
          <p:cNvSpPr>
            <a:spLocks noChangeArrowheads="1"/>
          </p:cNvSpPr>
          <p:nvPr/>
        </p:nvSpPr>
        <p:spPr bwMode="auto">
          <a:xfrm>
            <a:off x="6057900" y="3548298"/>
            <a:ext cx="246063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5</a:t>
            </a:r>
          </a:p>
        </p:txBody>
      </p:sp>
      <p:graphicFrame>
        <p:nvGraphicFramePr>
          <p:cNvPr id="19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424732"/>
              </p:ext>
            </p:extLst>
          </p:nvPr>
        </p:nvGraphicFramePr>
        <p:xfrm>
          <a:off x="7656513" y="1162286"/>
          <a:ext cx="2122487" cy="2224551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117697542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655775815"/>
                    </a:ext>
                  </a:extLst>
                </a:gridCol>
              </a:tblGrid>
              <a:tr h="243799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402780"/>
                  </a:ext>
                </a:extLst>
              </a:tr>
              <a:tr h="418451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71450" indent="-171450"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 예약을 관리자권한으로  하는 화면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068711"/>
                  </a:ext>
                </a:extLst>
              </a:tr>
              <a:tr h="22855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예약하고자 하는 정보 입력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275053"/>
                  </a:ext>
                </a:extLst>
              </a:tr>
              <a:tr h="22855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예약할 해당 근무지 선택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6551"/>
                  </a:ext>
                </a:extLst>
              </a:tr>
              <a:tr h="22855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예약할 회의실 선택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764814"/>
                  </a:ext>
                </a:extLst>
              </a:tr>
              <a:tr h="22855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회의에 참석할 명단 입력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709560"/>
                  </a:ext>
                </a:extLst>
              </a:tr>
              <a:tr h="22855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회의에 사용할 비품 입력</a:t>
                      </a:r>
                      <a:endParaRPr kumimoji="1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575209"/>
                  </a:ext>
                </a:extLst>
              </a:tr>
              <a:tr h="228556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tabLst>
                          <a:tab pos="87313" algn="l"/>
                        </a:tabLst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tabLst>
                          <a:tab pos="87313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관리자권한으로 예약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88" marB="45688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455825"/>
                  </a:ext>
                </a:extLst>
              </a:tr>
            </a:tbl>
          </a:graphicData>
        </a:graphic>
      </p:graphicFrame>
      <p:sp>
        <p:nvSpPr>
          <p:cNvPr id="55337" name="직사각형 76"/>
          <p:cNvSpPr>
            <a:spLocks noChangeArrowheads="1"/>
          </p:cNvSpPr>
          <p:nvPr/>
        </p:nvSpPr>
        <p:spPr bwMode="auto">
          <a:xfrm>
            <a:off x="4487863" y="3353036"/>
            <a:ext cx="246062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8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338" name="Rectangle 56"/>
          <p:cNvSpPr>
            <a:spLocks noChangeArrowheads="1"/>
          </p:cNvSpPr>
          <p:nvPr/>
        </p:nvSpPr>
        <p:spPr bwMode="auto">
          <a:xfrm>
            <a:off x="4733925" y="3353036"/>
            <a:ext cx="471488" cy="179387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16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487078"/>
              </p:ext>
            </p:extLst>
          </p:nvPr>
        </p:nvGraphicFramePr>
        <p:xfrm>
          <a:off x="200025" y="763823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PG-037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PR-003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56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232706"/>
            <a:ext cx="7196138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56"/>
          <p:cNvSpPr>
            <a:spLocks noChangeArrowheads="1"/>
          </p:cNvSpPr>
          <p:nvPr/>
        </p:nvSpPr>
        <p:spPr bwMode="auto">
          <a:xfrm>
            <a:off x="2251075" y="1586718"/>
            <a:ext cx="1643063" cy="3429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 sz="800">
              <a:latin typeface="Trebuchet MS" panose="020B0603020202020204" pitchFamily="34" charset="0"/>
            </a:endParaRPr>
          </a:p>
        </p:txBody>
      </p:sp>
      <p:graphicFrame>
        <p:nvGraphicFramePr>
          <p:cNvPr id="5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325372"/>
              </p:ext>
            </p:extLst>
          </p:nvPr>
        </p:nvGraphicFramePr>
        <p:xfrm>
          <a:off x="7656513" y="1221593"/>
          <a:ext cx="2122487" cy="2035902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3985573717"/>
                    </a:ext>
                  </a:extLst>
                </a:gridCol>
                <a:gridCol w="1878012">
                  <a:extLst>
                    <a:ext uri="{9D8B030D-6E8A-4147-A177-3AD203B41FA5}">
                      <a16:colId xmlns:a16="http://schemas.microsoft.com/office/drawing/2014/main" val="4242948723"/>
                    </a:ext>
                  </a:extLst>
                </a:gridCol>
              </a:tblGrid>
              <a:tr h="243718">
                <a:tc gridSpan="2"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Description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903771"/>
                  </a:ext>
                </a:extLst>
              </a:tr>
              <a:tr h="831722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사용된 회의실의 예약현황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회의실사용이력</a:t>
                      </a: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을 막대 그래프로 나타내는 화면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관리권한을 가진 관리자만 접속 가능한 페이지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63211"/>
                  </a:ext>
                </a:extLst>
              </a:tr>
              <a:tr h="694623"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4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40000"/>
                        </a:spcBef>
                        <a:buFont typeface="Wingdings" panose="05000000000000000000" pitchFamily="2" charset="2"/>
                        <a:defRPr kumimoji="1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4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4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4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검색 버튼을 통해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분류별로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예약 현황 결과를 조회한다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각 근무지 구분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각 회의실 별 구분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36000" marR="36000" marT="45693" marB="45693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284016"/>
                  </a:ext>
                </a:extLst>
              </a:tr>
            </a:tbl>
          </a:graphicData>
        </a:graphic>
      </p:graphicFrame>
      <p:sp>
        <p:nvSpPr>
          <p:cNvPr id="56337" name="직사각형 76"/>
          <p:cNvSpPr>
            <a:spLocks noChangeArrowheads="1"/>
          </p:cNvSpPr>
          <p:nvPr/>
        </p:nvSpPr>
        <p:spPr bwMode="auto">
          <a:xfrm>
            <a:off x="2251075" y="1418443"/>
            <a:ext cx="255588" cy="168275"/>
          </a:xfrm>
          <a:prstGeom prst="rect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6" name="Group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556130"/>
              </p:ext>
            </p:extLst>
          </p:nvPr>
        </p:nvGraphicFramePr>
        <p:xfrm>
          <a:off x="200025" y="764393"/>
          <a:ext cx="9509125" cy="244475"/>
        </p:xfrm>
        <a:graphic>
          <a:graphicData uri="http://schemas.openxmlformats.org/drawingml/2006/table">
            <a:tbl>
              <a:tblPr/>
              <a:tblGrid>
                <a:gridCol w="90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PG-038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PR-009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김원빈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839" marB="4583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8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965603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요구사항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96197"/>
              </p:ext>
            </p:extLst>
          </p:nvPr>
        </p:nvGraphicFramePr>
        <p:xfrm>
          <a:off x="285750" y="1232756"/>
          <a:ext cx="9383774" cy="5214563"/>
        </p:xfrm>
        <a:graphic>
          <a:graphicData uri="http://schemas.openxmlformats.org/drawingml/2006/table">
            <a:tbl>
              <a:tblPr/>
              <a:tblGrid>
                <a:gridCol w="779766">
                  <a:extLst>
                    <a:ext uri="{9D8B030D-6E8A-4147-A177-3AD203B41FA5}">
                      <a16:colId xmlns:a16="http://schemas.microsoft.com/office/drawing/2014/main" val="3916922269"/>
                    </a:ext>
                  </a:extLst>
                </a:gridCol>
                <a:gridCol w="540520">
                  <a:extLst>
                    <a:ext uri="{9D8B030D-6E8A-4147-A177-3AD203B41FA5}">
                      <a16:colId xmlns:a16="http://schemas.microsoft.com/office/drawing/2014/main" val="768812657"/>
                    </a:ext>
                  </a:extLst>
                </a:gridCol>
                <a:gridCol w="691157">
                  <a:extLst>
                    <a:ext uri="{9D8B030D-6E8A-4147-A177-3AD203B41FA5}">
                      <a16:colId xmlns:a16="http://schemas.microsoft.com/office/drawing/2014/main" val="3951511681"/>
                    </a:ext>
                  </a:extLst>
                </a:gridCol>
                <a:gridCol w="248107">
                  <a:extLst>
                    <a:ext uri="{9D8B030D-6E8A-4147-A177-3AD203B41FA5}">
                      <a16:colId xmlns:a16="http://schemas.microsoft.com/office/drawing/2014/main" val="3319441622"/>
                    </a:ext>
                  </a:extLst>
                </a:gridCol>
                <a:gridCol w="1736751">
                  <a:extLst>
                    <a:ext uri="{9D8B030D-6E8A-4147-A177-3AD203B41FA5}">
                      <a16:colId xmlns:a16="http://schemas.microsoft.com/office/drawing/2014/main" val="3918613747"/>
                    </a:ext>
                  </a:extLst>
                </a:gridCol>
                <a:gridCol w="1807639">
                  <a:extLst>
                    <a:ext uri="{9D8B030D-6E8A-4147-A177-3AD203B41FA5}">
                      <a16:colId xmlns:a16="http://schemas.microsoft.com/office/drawing/2014/main" val="363437311"/>
                    </a:ext>
                  </a:extLst>
                </a:gridCol>
                <a:gridCol w="1630419">
                  <a:extLst>
                    <a:ext uri="{9D8B030D-6E8A-4147-A177-3AD203B41FA5}">
                      <a16:colId xmlns:a16="http://schemas.microsoft.com/office/drawing/2014/main" val="715857674"/>
                    </a:ext>
                  </a:extLst>
                </a:gridCol>
                <a:gridCol w="460771">
                  <a:extLst>
                    <a:ext uri="{9D8B030D-6E8A-4147-A177-3AD203B41FA5}">
                      <a16:colId xmlns:a16="http://schemas.microsoft.com/office/drawing/2014/main" val="44155148"/>
                    </a:ext>
                  </a:extLst>
                </a:gridCol>
                <a:gridCol w="443049">
                  <a:extLst>
                    <a:ext uri="{9D8B030D-6E8A-4147-A177-3AD203B41FA5}">
                      <a16:colId xmlns:a16="http://schemas.microsoft.com/office/drawing/2014/main" val="3268957672"/>
                    </a:ext>
                  </a:extLst>
                </a:gridCol>
                <a:gridCol w="558242">
                  <a:extLst>
                    <a:ext uri="{9D8B030D-6E8A-4147-A177-3AD203B41FA5}">
                      <a16:colId xmlns:a16="http://schemas.microsoft.com/office/drawing/2014/main" val="2698458330"/>
                    </a:ext>
                  </a:extLst>
                </a:gridCol>
                <a:gridCol w="487353">
                  <a:extLst>
                    <a:ext uri="{9D8B030D-6E8A-4147-A177-3AD203B41FA5}">
                      <a16:colId xmlns:a16="http://schemas.microsoft.com/office/drawing/2014/main" val="3490130832"/>
                    </a:ext>
                  </a:extLst>
                </a:gridCol>
              </a:tblGrid>
              <a:tr h="49128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RQ-021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수정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교육실의 정보가 수정될 수 있도록 근무지 수정 기능을 구현해야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건물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구축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교육실과 교육실은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code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속성을 통해 관리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371486"/>
                  </a:ext>
                </a:extLst>
              </a:tr>
              <a:tr h="49128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RQ-022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삭제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교육실의 정보가 삭제될 수 있도록 근무지 삭제 기능을 구현해야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건물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구축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교육실과 교육실은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code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속성을 통해 관리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454779"/>
                  </a:ext>
                </a:extLst>
              </a:tr>
              <a:tr h="32752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 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RQ-023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추가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새로운 비품 목록을 추가할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별도로 구성해 새로운 종류의 비품이 생기면 추가한다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와 비품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다대다 관계를 위한 테이블을 구성하여 대여장소별 보유비품과 보유수량을 구성한다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3456"/>
                  </a:ext>
                </a:extLst>
              </a:tr>
              <a:tr h="32752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 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RQ-024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수정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정보를 수정할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있는 비품의 이름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설명 등 비품정보를 수정한다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832434"/>
                  </a:ext>
                </a:extLst>
              </a:tr>
              <a:tr h="32752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대여장소 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RQ-025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삭제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목록을 삭제할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에서 지우고싶은 레코드를 제거한다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004617"/>
                  </a:ext>
                </a:extLst>
              </a:tr>
              <a:tr h="818801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RQ-026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 사용요청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시간 미만 사용 희망 시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사용가능 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교육실을 즉시 예약할 수 있어야한다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 8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시간 이상 사용 희망 시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담당자에게 결재를 받아야한다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시간 기준으로 분기해 예약 절차를 나눈다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승인요청 응답 대기시간 동안에 다른 회의이 예약되어서는 안된다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924487"/>
                  </a:ext>
                </a:extLst>
              </a:tr>
              <a:tr h="2292642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RQ-027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교육실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메일발송</a:t>
                      </a:r>
                      <a:endParaRPr lang="ko-KR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 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메일을 발송할 수 있어야 한다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발송 상황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b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1. 8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시간 이상 예약 신청 시  부서 담당자에게 결재 요청 메일을 보낼 수 있어야 한다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부서 담당자의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 결재 완료 시 회의실 담당자에게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 결재 요청 메일을 보낼 수 있어야 한다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 최종 완료 시 사용자에게 결재 확인 메일을 보낼 수 있어야 한다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 임박 시 회의 임박 메일을 보낼 수 있어야 한다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각 상황에 맞게 회사 메일 서버를  이용해 메일을 발송할 수 있도록 구현한다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endParaRPr lang="ko-KR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89467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9894"/>
              </p:ext>
            </p:extLst>
          </p:nvPr>
        </p:nvGraphicFramePr>
        <p:xfrm>
          <a:off x="285750" y="764704"/>
          <a:ext cx="9383774" cy="256560"/>
        </p:xfrm>
        <a:graphic>
          <a:graphicData uri="http://schemas.openxmlformats.org/drawingml/2006/table">
            <a:tbl>
              <a:tblPr/>
              <a:tblGrid>
                <a:gridCol w="779766">
                  <a:extLst>
                    <a:ext uri="{9D8B030D-6E8A-4147-A177-3AD203B41FA5}">
                      <a16:colId xmlns:a16="http://schemas.microsoft.com/office/drawing/2014/main" val="2355470923"/>
                    </a:ext>
                  </a:extLst>
                </a:gridCol>
                <a:gridCol w="540520">
                  <a:extLst>
                    <a:ext uri="{9D8B030D-6E8A-4147-A177-3AD203B41FA5}">
                      <a16:colId xmlns:a16="http://schemas.microsoft.com/office/drawing/2014/main" val="1213545921"/>
                    </a:ext>
                  </a:extLst>
                </a:gridCol>
                <a:gridCol w="691157">
                  <a:extLst>
                    <a:ext uri="{9D8B030D-6E8A-4147-A177-3AD203B41FA5}">
                      <a16:colId xmlns:a16="http://schemas.microsoft.com/office/drawing/2014/main" val="338880816"/>
                    </a:ext>
                  </a:extLst>
                </a:gridCol>
                <a:gridCol w="248107">
                  <a:extLst>
                    <a:ext uri="{9D8B030D-6E8A-4147-A177-3AD203B41FA5}">
                      <a16:colId xmlns:a16="http://schemas.microsoft.com/office/drawing/2014/main" val="2270474813"/>
                    </a:ext>
                  </a:extLst>
                </a:gridCol>
                <a:gridCol w="1736751">
                  <a:extLst>
                    <a:ext uri="{9D8B030D-6E8A-4147-A177-3AD203B41FA5}">
                      <a16:colId xmlns:a16="http://schemas.microsoft.com/office/drawing/2014/main" val="3501619600"/>
                    </a:ext>
                  </a:extLst>
                </a:gridCol>
                <a:gridCol w="1807639">
                  <a:extLst>
                    <a:ext uri="{9D8B030D-6E8A-4147-A177-3AD203B41FA5}">
                      <a16:colId xmlns:a16="http://schemas.microsoft.com/office/drawing/2014/main" val="926550996"/>
                    </a:ext>
                  </a:extLst>
                </a:gridCol>
                <a:gridCol w="1630419">
                  <a:extLst>
                    <a:ext uri="{9D8B030D-6E8A-4147-A177-3AD203B41FA5}">
                      <a16:colId xmlns:a16="http://schemas.microsoft.com/office/drawing/2014/main" val="3825721960"/>
                    </a:ext>
                  </a:extLst>
                </a:gridCol>
                <a:gridCol w="473251">
                  <a:extLst>
                    <a:ext uri="{9D8B030D-6E8A-4147-A177-3AD203B41FA5}">
                      <a16:colId xmlns:a16="http://schemas.microsoft.com/office/drawing/2014/main" val="3812384850"/>
                    </a:ext>
                  </a:extLst>
                </a:gridCol>
                <a:gridCol w="430569">
                  <a:extLst>
                    <a:ext uri="{9D8B030D-6E8A-4147-A177-3AD203B41FA5}">
                      <a16:colId xmlns:a16="http://schemas.microsoft.com/office/drawing/2014/main" val="1409066571"/>
                    </a:ext>
                  </a:extLst>
                </a:gridCol>
                <a:gridCol w="558242">
                  <a:extLst>
                    <a:ext uri="{9D8B030D-6E8A-4147-A177-3AD203B41FA5}">
                      <a16:colId xmlns:a16="http://schemas.microsoft.com/office/drawing/2014/main" val="3086016878"/>
                    </a:ext>
                  </a:extLst>
                </a:gridCol>
                <a:gridCol w="487353">
                  <a:extLst>
                    <a:ext uri="{9D8B030D-6E8A-4147-A177-3AD203B41FA5}">
                      <a16:colId xmlns:a16="http://schemas.microsoft.com/office/drawing/2014/main" val="801067862"/>
                    </a:ext>
                  </a:extLst>
                </a:gridCol>
              </a:tblGrid>
              <a:tr h="2565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업무영역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endParaRPr lang="en-US" altLang="ko-KR" sz="800" b="0" i="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적용여부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r>
                        <a:rPr lang="en-US" altLang="ko-KR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상세내용</a:t>
                      </a:r>
                      <a:r>
                        <a:rPr lang="en-US" altLang="ko-KR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해결방안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제약사항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en-US" altLang="ko-KR" sz="800" b="0" i="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</a:t>
                      </a:r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8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80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4988" y="4649347"/>
            <a:ext cx="4620176" cy="474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ts val="2163"/>
              </a:lnSpc>
              <a:spcAft>
                <a:spcPts val="2000"/>
              </a:spcAft>
              <a:buClr>
                <a:schemeClr val="accent1"/>
              </a:buClr>
            </a:pPr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목록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00772" y="5121188"/>
            <a:ext cx="6563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회의실 예약 관리 시스템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MBMS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(MBMS : Meeting-room Booking Management System)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0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7.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프로그램 목록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652473"/>
              </p:ext>
            </p:extLst>
          </p:nvPr>
        </p:nvGraphicFramePr>
        <p:xfrm>
          <a:off x="317362" y="1484784"/>
          <a:ext cx="9424170" cy="4351335"/>
        </p:xfrm>
        <a:graphic>
          <a:graphicData uri="http://schemas.openxmlformats.org/drawingml/2006/table">
            <a:tbl>
              <a:tblPr/>
              <a:tblGrid>
                <a:gridCol w="261400">
                  <a:extLst>
                    <a:ext uri="{9D8B030D-6E8A-4147-A177-3AD203B41FA5}">
                      <a16:colId xmlns:a16="http://schemas.microsoft.com/office/drawing/2014/main" val="3416396567"/>
                    </a:ext>
                  </a:extLst>
                </a:gridCol>
                <a:gridCol w="852990">
                  <a:extLst>
                    <a:ext uri="{9D8B030D-6E8A-4147-A177-3AD203B41FA5}">
                      <a16:colId xmlns:a16="http://schemas.microsoft.com/office/drawing/2014/main" val="18720300"/>
                    </a:ext>
                  </a:extLst>
                </a:gridCol>
                <a:gridCol w="1155664">
                  <a:extLst>
                    <a:ext uri="{9D8B030D-6E8A-4147-A177-3AD203B41FA5}">
                      <a16:colId xmlns:a16="http://schemas.microsoft.com/office/drawing/2014/main" val="1193690511"/>
                    </a:ext>
                  </a:extLst>
                </a:gridCol>
                <a:gridCol w="564074">
                  <a:extLst>
                    <a:ext uri="{9D8B030D-6E8A-4147-A177-3AD203B41FA5}">
                      <a16:colId xmlns:a16="http://schemas.microsoft.com/office/drawing/2014/main" val="2410468016"/>
                    </a:ext>
                  </a:extLst>
                </a:gridCol>
                <a:gridCol w="426496">
                  <a:extLst>
                    <a:ext uri="{9D8B030D-6E8A-4147-A177-3AD203B41FA5}">
                      <a16:colId xmlns:a16="http://schemas.microsoft.com/office/drawing/2014/main" val="447306331"/>
                    </a:ext>
                  </a:extLst>
                </a:gridCol>
                <a:gridCol w="2614003">
                  <a:extLst>
                    <a:ext uri="{9D8B030D-6E8A-4147-A177-3AD203B41FA5}">
                      <a16:colId xmlns:a16="http://schemas.microsoft.com/office/drawing/2014/main" val="941198865"/>
                    </a:ext>
                  </a:extLst>
                </a:gridCol>
                <a:gridCol w="1871076">
                  <a:extLst>
                    <a:ext uri="{9D8B030D-6E8A-4147-A177-3AD203B41FA5}">
                      <a16:colId xmlns:a16="http://schemas.microsoft.com/office/drawing/2014/main" val="1877075977"/>
                    </a:ext>
                  </a:extLst>
                </a:gridCol>
                <a:gridCol w="426496">
                  <a:extLst>
                    <a:ext uri="{9D8B030D-6E8A-4147-A177-3AD203B41FA5}">
                      <a16:colId xmlns:a16="http://schemas.microsoft.com/office/drawing/2014/main" val="328938260"/>
                    </a:ext>
                  </a:extLst>
                </a:gridCol>
                <a:gridCol w="536559">
                  <a:extLst>
                    <a:ext uri="{9D8B030D-6E8A-4147-A177-3AD203B41FA5}">
                      <a16:colId xmlns:a16="http://schemas.microsoft.com/office/drawing/2014/main" val="589993526"/>
                    </a:ext>
                  </a:extLst>
                </a:gridCol>
                <a:gridCol w="715412">
                  <a:extLst>
                    <a:ext uri="{9D8B030D-6E8A-4147-A177-3AD203B41FA5}">
                      <a16:colId xmlns:a16="http://schemas.microsoft.com/office/drawing/2014/main" val="1674478504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PR-001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login.jsp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7261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PR-001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employee/EmployeeController.java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15888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PR-001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/employee/LoginService.java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6483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PR-001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/employee/EmployeeDAO.java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2271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PR-001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/employee/EmployeeDTO.java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9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PR-001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/mapper/employeeMapper.xml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xml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50722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reserveStatus.jsp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현황 목록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16343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reserveStatusDetail.jsp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현황 세부조회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37678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/reserve/reserveHistory.jsp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 이력 목록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06599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reserveDetail.jsp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</a:t>
                      </a:r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세부조회</a:t>
                      </a:r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4253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reserveHistoryAdmin.jsp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예약 현황 목록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4693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/reserve/ReserveController.java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70435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/reserve/ReserveStatusService.java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74908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/reserve/ReserveHistoryService.java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76075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/reserve/ReserveHistoryDAO.java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1778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376295"/>
              </p:ext>
            </p:extLst>
          </p:nvPr>
        </p:nvGraphicFramePr>
        <p:xfrm>
          <a:off x="306356" y="836712"/>
          <a:ext cx="9435176" cy="477699"/>
        </p:xfrm>
        <a:graphic>
          <a:graphicData uri="http://schemas.openxmlformats.org/drawingml/2006/table">
            <a:tbl>
              <a:tblPr/>
              <a:tblGrid>
                <a:gridCol w="249330">
                  <a:extLst>
                    <a:ext uri="{9D8B030D-6E8A-4147-A177-3AD203B41FA5}">
                      <a16:colId xmlns:a16="http://schemas.microsoft.com/office/drawing/2014/main" val="1147324226"/>
                    </a:ext>
                  </a:extLst>
                </a:gridCol>
                <a:gridCol w="868922">
                  <a:extLst>
                    <a:ext uri="{9D8B030D-6E8A-4147-A177-3AD203B41FA5}">
                      <a16:colId xmlns:a16="http://schemas.microsoft.com/office/drawing/2014/main" val="39795767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88348860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74661951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93795391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388688729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76145341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078626765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412919654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036343623"/>
                    </a:ext>
                  </a:extLst>
                </a:gridCol>
              </a:tblGrid>
              <a:tr h="477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서브시스템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프로그램명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</a:t>
                      </a:r>
                      <a:endParaRPr lang="en-US" altLang="ko-KR" sz="900" b="0" i="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파일명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페이지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프로그램유형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명세서</a:t>
                      </a:r>
                      <a:endParaRPr lang="en-US" altLang="ko-KR" sz="900" b="0" i="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코딩및단위테스트담당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5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6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7.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프로그램 목록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87751"/>
              </p:ext>
            </p:extLst>
          </p:nvPr>
        </p:nvGraphicFramePr>
        <p:xfrm>
          <a:off x="306556" y="1448780"/>
          <a:ext cx="9434976" cy="4788525"/>
        </p:xfrm>
        <a:graphic>
          <a:graphicData uri="http://schemas.openxmlformats.org/drawingml/2006/table">
            <a:tbl>
              <a:tblPr/>
              <a:tblGrid>
                <a:gridCol w="261700">
                  <a:extLst>
                    <a:ext uri="{9D8B030D-6E8A-4147-A177-3AD203B41FA5}">
                      <a16:colId xmlns:a16="http://schemas.microsoft.com/office/drawing/2014/main" val="914040769"/>
                    </a:ext>
                  </a:extLst>
                </a:gridCol>
                <a:gridCol w="853968">
                  <a:extLst>
                    <a:ext uri="{9D8B030D-6E8A-4147-A177-3AD203B41FA5}">
                      <a16:colId xmlns:a16="http://schemas.microsoft.com/office/drawing/2014/main" val="2588846754"/>
                    </a:ext>
                  </a:extLst>
                </a:gridCol>
                <a:gridCol w="1156989">
                  <a:extLst>
                    <a:ext uri="{9D8B030D-6E8A-4147-A177-3AD203B41FA5}">
                      <a16:colId xmlns:a16="http://schemas.microsoft.com/office/drawing/2014/main" val="893861257"/>
                    </a:ext>
                  </a:extLst>
                </a:gridCol>
                <a:gridCol w="564721">
                  <a:extLst>
                    <a:ext uri="{9D8B030D-6E8A-4147-A177-3AD203B41FA5}">
                      <a16:colId xmlns:a16="http://schemas.microsoft.com/office/drawing/2014/main" val="1757753079"/>
                    </a:ext>
                  </a:extLst>
                </a:gridCol>
                <a:gridCol w="426985">
                  <a:extLst>
                    <a:ext uri="{9D8B030D-6E8A-4147-A177-3AD203B41FA5}">
                      <a16:colId xmlns:a16="http://schemas.microsoft.com/office/drawing/2014/main" val="3260424983"/>
                    </a:ext>
                  </a:extLst>
                </a:gridCol>
                <a:gridCol w="2617000">
                  <a:extLst>
                    <a:ext uri="{9D8B030D-6E8A-4147-A177-3AD203B41FA5}">
                      <a16:colId xmlns:a16="http://schemas.microsoft.com/office/drawing/2014/main" val="2918331218"/>
                    </a:ext>
                  </a:extLst>
                </a:gridCol>
                <a:gridCol w="1873222">
                  <a:extLst>
                    <a:ext uri="{9D8B030D-6E8A-4147-A177-3AD203B41FA5}">
                      <a16:colId xmlns:a16="http://schemas.microsoft.com/office/drawing/2014/main" val="1633069245"/>
                    </a:ext>
                  </a:extLst>
                </a:gridCol>
                <a:gridCol w="426985">
                  <a:extLst>
                    <a:ext uri="{9D8B030D-6E8A-4147-A177-3AD203B41FA5}">
                      <a16:colId xmlns:a16="http://schemas.microsoft.com/office/drawing/2014/main" val="1296037476"/>
                    </a:ext>
                  </a:extLst>
                </a:gridCol>
                <a:gridCol w="537174">
                  <a:extLst>
                    <a:ext uri="{9D8B030D-6E8A-4147-A177-3AD203B41FA5}">
                      <a16:colId xmlns:a16="http://schemas.microsoft.com/office/drawing/2014/main" val="3301023306"/>
                    </a:ext>
                  </a:extLst>
                </a:gridCol>
                <a:gridCol w="716232">
                  <a:extLst>
                    <a:ext uri="{9D8B030D-6E8A-4147-A177-3AD203B41FA5}">
                      <a16:colId xmlns:a16="http://schemas.microsoft.com/office/drawing/2014/main" val="3426313051"/>
                    </a:ext>
                  </a:extLst>
                </a:gridCol>
              </a:tblGrid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16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/reserve/ReserveHistoryDTO.java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970196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/mapper/reserveHistoryMapper.xml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xml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917584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18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/reserve/reserveSearchForm.jsp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검색</a:t>
                      </a:r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추천</a:t>
                      </a:r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양식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306330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예약조회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/reserve/reserveSearchResult.jsp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검색</a:t>
                      </a:r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추천</a:t>
                      </a:r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결과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059949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예약추가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PR-003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reserveCalendar.jsp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달력으로 예약 조회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767775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21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예약추가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PR-003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/reserve/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reserveForm.jsp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예약신청 양식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502786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/notice/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noticeList.jsp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목록 조회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163214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23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/notice/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noticeInsertForm.jsp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작성 양식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133308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/notice/noticeUpdateForm.jsp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수정 양식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339378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25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/notice/noticeDetail.jsp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상세조회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782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26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/notice/NoticeController.java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24322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/notice/NoticeService.java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018200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28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/notice/NoticeDAO.java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857298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29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/notice/NoticeDTO.java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126634"/>
                  </a:ext>
                </a:extLst>
              </a:tr>
              <a:tr h="31923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30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/mapper/noticeMapper.xml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xml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13275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346378"/>
              </p:ext>
            </p:extLst>
          </p:nvPr>
        </p:nvGraphicFramePr>
        <p:xfrm>
          <a:off x="306356" y="836712"/>
          <a:ext cx="9435176" cy="477699"/>
        </p:xfrm>
        <a:graphic>
          <a:graphicData uri="http://schemas.openxmlformats.org/drawingml/2006/table">
            <a:tbl>
              <a:tblPr/>
              <a:tblGrid>
                <a:gridCol w="249330">
                  <a:extLst>
                    <a:ext uri="{9D8B030D-6E8A-4147-A177-3AD203B41FA5}">
                      <a16:colId xmlns:a16="http://schemas.microsoft.com/office/drawing/2014/main" val="1147324226"/>
                    </a:ext>
                  </a:extLst>
                </a:gridCol>
                <a:gridCol w="868922">
                  <a:extLst>
                    <a:ext uri="{9D8B030D-6E8A-4147-A177-3AD203B41FA5}">
                      <a16:colId xmlns:a16="http://schemas.microsoft.com/office/drawing/2014/main" val="39795767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88348860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74661951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93795391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388688729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76145341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078626765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412919654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036343623"/>
                    </a:ext>
                  </a:extLst>
                </a:gridCol>
              </a:tblGrid>
              <a:tr h="477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서브시스템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프로그램명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</a:t>
                      </a:r>
                      <a:endParaRPr lang="en-US" altLang="ko-KR" sz="900" b="0" i="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파일명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페이지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프로그램유형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명세서</a:t>
                      </a:r>
                      <a:endParaRPr lang="en-US" altLang="ko-KR" sz="900" b="0" i="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코딩및단위테스트담당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5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2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7.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프로그램 목록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62198"/>
              </p:ext>
            </p:extLst>
          </p:nvPr>
        </p:nvGraphicFramePr>
        <p:xfrm>
          <a:off x="306356" y="1412776"/>
          <a:ext cx="9435177" cy="4896545"/>
        </p:xfrm>
        <a:graphic>
          <a:graphicData uri="http://schemas.openxmlformats.org/drawingml/2006/table">
            <a:tbl>
              <a:tblPr/>
              <a:tblGrid>
                <a:gridCol w="261706">
                  <a:extLst>
                    <a:ext uri="{9D8B030D-6E8A-4147-A177-3AD203B41FA5}">
                      <a16:colId xmlns:a16="http://schemas.microsoft.com/office/drawing/2014/main" val="3817303477"/>
                    </a:ext>
                  </a:extLst>
                </a:gridCol>
                <a:gridCol w="853986">
                  <a:extLst>
                    <a:ext uri="{9D8B030D-6E8A-4147-A177-3AD203B41FA5}">
                      <a16:colId xmlns:a16="http://schemas.microsoft.com/office/drawing/2014/main" val="2691590469"/>
                    </a:ext>
                  </a:extLst>
                </a:gridCol>
                <a:gridCol w="1157014">
                  <a:extLst>
                    <a:ext uri="{9D8B030D-6E8A-4147-A177-3AD203B41FA5}">
                      <a16:colId xmlns:a16="http://schemas.microsoft.com/office/drawing/2014/main" val="1614817319"/>
                    </a:ext>
                  </a:extLst>
                </a:gridCol>
                <a:gridCol w="564734">
                  <a:extLst>
                    <a:ext uri="{9D8B030D-6E8A-4147-A177-3AD203B41FA5}">
                      <a16:colId xmlns:a16="http://schemas.microsoft.com/office/drawing/2014/main" val="504476506"/>
                    </a:ext>
                  </a:extLst>
                </a:gridCol>
                <a:gridCol w="426994">
                  <a:extLst>
                    <a:ext uri="{9D8B030D-6E8A-4147-A177-3AD203B41FA5}">
                      <a16:colId xmlns:a16="http://schemas.microsoft.com/office/drawing/2014/main" val="1275744559"/>
                    </a:ext>
                  </a:extLst>
                </a:gridCol>
                <a:gridCol w="2617056">
                  <a:extLst>
                    <a:ext uri="{9D8B030D-6E8A-4147-A177-3AD203B41FA5}">
                      <a16:colId xmlns:a16="http://schemas.microsoft.com/office/drawing/2014/main" val="1590092834"/>
                    </a:ext>
                  </a:extLst>
                </a:gridCol>
                <a:gridCol w="1873262">
                  <a:extLst>
                    <a:ext uri="{9D8B030D-6E8A-4147-A177-3AD203B41FA5}">
                      <a16:colId xmlns:a16="http://schemas.microsoft.com/office/drawing/2014/main" val="2957288395"/>
                    </a:ext>
                  </a:extLst>
                </a:gridCol>
                <a:gridCol w="426994">
                  <a:extLst>
                    <a:ext uri="{9D8B030D-6E8A-4147-A177-3AD203B41FA5}">
                      <a16:colId xmlns:a16="http://schemas.microsoft.com/office/drawing/2014/main" val="2507510231"/>
                    </a:ext>
                  </a:extLst>
                </a:gridCol>
                <a:gridCol w="537185">
                  <a:extLst>
                    <a:ext uri="{9D8B030D-6E8A-4147-A177-3AD203B41FA5}">
                      <a16:colId xmlns:a16="http://schemas.microsoft.com/office/drawing/2014/main" val="4060896149"/>
                    </a:ext>
                  </a:extLst>
                </a:gridCol>
                <a:gridCol w="716246">
                  <a:extLst>
                    <a:ext uri="{9D8B030D-6E8A-4147-A177-3AD203B41FA5}">
                      <a16:colId xmlns:a16="http://schemas.microsoft.com/office/drawing/2014/main" val="259081032"/>
                    </a:ext>
                  </a:extLst>
                </a:gridCol>
              </a:tblGrid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31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/approval/approvalList.jsp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 목록 조회 화면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230783"/>
                  </a:ext>
                </a:extLst>
              </a:tr>
              <a:tr h="33228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32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/approval/approvalDetail.jsp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 상세조회 화면 </a:t>
                      </a:r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승인</a:t>
                      </a:r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반려</a:t>
                      </a:r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813699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33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/approval/ApprovalController.java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423415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34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/approval/ApprovalService.java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110832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/approval/ApprovalDAO.java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536767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36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/approval/ApprovalDTO.java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973902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37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/mapper/approvalMapper.xml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xml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416736"/>
                  </a:ext>
                </a:extLst>
              </a:tr>
              <a:tr h="34986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38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/payment/paymentList.jsp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비용 결제 목록 조회 화면</a:t>
                      </a:r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엑셀로 내보내기</a:t>
                      </a:r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306471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39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/payment/PaymentController.java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시스템그룹</a:t>
                      </a:r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조회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050003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40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/payment/PaymentService.java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700290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41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/payment/PaymentDAO.java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230906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42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/payment/PaymentDTO.java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692228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43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결제관리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PR-006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/mapper/paymentMapper.xml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xml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310517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PR-006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/building/buildingList.jsp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조회 목록 화면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635836"/>
                  </a:ext>
                </a:extLst>
              </a:tr>
              <a:tr h="3241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근무지관리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PR-006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/building/buildingInsertForm.jsp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추가 양식 화면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28" marR="7228" marT="7228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164429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346378"/>
              </p:ext>
            </p:extLst>
          </p:nvPr>
        </p:nvGraphicFramePr>
        <p:xfrm>
          <a:off x="306356" y="836712"/>
          <a:ext cx="9435176" cy="477699"/>
        </p:xfrm>
        <a:graphic>
          <a:graphicData uri="http://schemas.openxmlformats.org/drawingml/2006/table">
            <a:tbl>
              <a:tblPr/>
              <a:tblGrid>
                <a:gridCol w="249330">
                  <a:extLst>
                    <a:ext uri="{9D8B030D-6E8A-4147-A177-3AD203B41FA5}">
                      <a16:colId xmlns:a16="http://schemas.microsoft.com/office/drawing/2014/main" val="1147324226"/>
                    </a:ext>
                  </a:extLst>
                </a:gridCol>
                <a:gridCol w="868922">
                  <a:extLst>
                    <a:ext uri="{9D8B030D-6E8A-4147-A177-3AD203B41FA5}">
                      <a16:colId xmlns:a16="http://schemas.microsoft.com/office/drawing/2014/main" val="39795767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88348860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74661951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93795391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388688729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76145341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078626765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412919654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036343623"/>
                    </a:ext>
                  </a:extLst>
                </a:gridCol>
              </a:tblGrid>
              <a:tr h="477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서브시스템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프로그램명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</a:t>
                      </a:r>
                      <a:endParaRPr lang="en-US" altLang="ko-KR" sz="900" b="0" i="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파일명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페이지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프로그램유형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명세서</a:t>
                      </a:r>
                      <a:endParaRPr lang="en-US" altLang="ko-KR" sz="900" b="0" i="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코딩및단위테스트담당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5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979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7.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프로그램 목록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959401"/>
              </p:ext>
            </p:extLst>
          </p:nvPr>
        </p:nvGraphicFramePr>
        <p:xfrm>
          <a:off x="304387" y="1448780"/>
          <a:ext cx="9437144" cy="4860540"/>
        </p:xfrm>
        <a:graphic>
          <a:graphicData uri="http://schemas.openxmlformats.org/drawingml/2006/table">
            <a:tbl>
              <a:tblPr/>
              <a:tblGrid>
                <a:gridCol w="261760">
                  <a:extLst>
                    <a:ext uri="{9D8B030D-6E8A-4147-A177-3AD203B41FA5}">
                      <a16:colId xmlns:a16="http://schemas.microsoft.com/office/drawing/2014/main" val="3180458528"/>
                    </a:ext>
                  </a:extLst>
                </a:gridCol>
                <a:gridCol w="854165">
                  <a:extLst>
                    <a:ext uri="{9D8B030D-6E8A-4147-A177-3AD203B41FA5}">
                      <a16:colId xmlns:a16="http://schemas.microsoft.com/office/drawing/2014/main" val="4196644297"/>
                    </a:ext>
                  </a:extLst>
                </a:gridCol>
                <a:gridCol w="1157255">
                  <a:extLst>
                    <a:ext uri="{9D8B030D-6E8A-4147-A177-3AD203B41FA5}">
                      <a16:colId xmlns:a16="http://schemas.microsoft.com/office/drawing/2014/main" val="1555656730"/>
                    </a:ext>
                  </a:extLst>
                </a:gridCol>
                <a:gridCol w="564851">
                  <a:extLst>
                    <a:ext uri="{9D8B030D-6E8A-4147-A177-3AD203B41FA5}">
                      <a16:colId xmlns:a16="http://schemas.microsoft.com/office/drawing/2014/main" val="271709586"/>
                    </a:ext>
                  </a:extLst>
                </a:gridCol>
                <a:gridCol w="427083">
                  <a:extLst>
                    <a:ext uri="{9D8B030D-6E8A-4147-A177-3AD203B41FA5}">
                      <a16:colId xmlns:a16="http://schemas.microsoft.com/office/drawing/2014/main" val="3169822719"/>
                    </a:ext>
                  </a:extLst>
                </a:gridCol>
                <a:gridCol w="2617601">
                  <a:extLst>
                    <a:ext uri="{9D8B030D-6E8A-4147-A177-3AD203B41FA5}">
                      <a16:colId xmlns:a16="http://schemas.microsoft.com/office/drawing/2014/main" val="3270584793"/>
                    </a:ext>
                  </a:extLst>
                </a:gridCol>
                <a:gridCol w="1873652">
                  <a:extLst>
                    <a:ext uri="{9D8B030D-6E8A-4147-A177-3AD203B41FA5}">
                      <a16:colId xmlns:a16="http://schemas.microsoft.com/office/drawing/2014/main" val="403774101"/>
                    </a:ext>
                  </a:extLst>
                </a:gridCol>
                <a:gridCol w="427083">
                  <a:extLst>
                    <a:ext uri="{9D8B030D-6E8A-4147-A177-3AD203B41FA5}">
                      <a16:colId xmlns:a16="http://schemas.microsoft.com/office/drawing/2014/main" val="3768384079"/>
                    </a:ext>
                  </a:extLst>
                </a:gridCol>
                <a:gridCol w="537297">
                  <a:extLst>
                    <a:ext uri="{9D8B030D-6E8A-4147-A177-3AD203B41FA5}">
                      <a16:colId xmlns:a16="http://schemas.microsoft.com/office/drawing/2014/main" val="1451444472"/>
                    </a:ext>
                  </a:extLst>
                </a:gridCol>
                <a:gridCol w="716397">
                  <a:extLst>
                    <a:ext uri="{9D8B030D-6E8A-4147-A177-3AD203B41FA5}">
                      <a16:colId xmlns:a16="http://schemas.microsoft.com/office/drawing/2014/main" val="133265674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46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PR-006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/building/buildingUpdateForm.jsp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 수정 양식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78348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PR-006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/building/BuildingController.java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18738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48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PR-006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/building/BuildingService.java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37995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49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PR-006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/building/BuildingDAO.java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이주현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02301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PR-006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/building/BuildingDTO.java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06453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51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근무지관리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PR-006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/mapper/buildingMapper.xml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xml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5671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52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/room/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roomList.jsp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조회 목록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49073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53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/room/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roomInsertForm.jsp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추가 목록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22846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54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/room/</a:t>
                      </a: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roomUpdateForm.jsp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수정 목록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26892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55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PR-008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/room/roomDetail.jsp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상세조회 화면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6891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56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/room/RoomController.java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278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/room/RoomService.java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74607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58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/room/RoomDAO.java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57531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59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/room/RoomDTO.java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43112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60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PR-007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/mapper/roomMapper.xml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xml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252" marR="7252" marT="7252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84935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346378"/>
              </p:ext>
            </p:extLst>
          </p:nvPr>
        </p:nvGraphicFramePr>
        <p:xfrm>
          <a:off x="306356" y="836712"/>
          <a:ext cx="9435176" cy="477699"/>
        </p:xfrm>
        <a:graphic>
          <a:graphicData uri="http://schemas.openxmlformats.org/drawingml/2006/table">
            <a:tbl>
              <a:tblPr/>
              <a:tblGrid>
                <a:gridCol w="249330">
                  <a:extLst>
                    <a:ext uri="{9D8B030D-6E8A-4147-A177-3AD203B41FA5}">
                      <a16:colId xmlns:a16="http://schemas.microsoft.com/office/drawing/2014/main" val="1147324226"/>
                    </a:ext>
                  </a:extLst>
                </a:gridCol>
                <a:gridCol w="868922">
                  <a:extLst>
                    <a:ext uri="{9D8B030D-6E8A-4147-A177-3AD203B41FA5}">
                      <a16:colId xmlns:a16="http://schemas.microsoft.com/office/drawing/2014/main" val="39795767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88348860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74661951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93795391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388688729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76145341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078626765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412919654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036343623"/>
                    </a:ext>
                  </a:extLst>
                </a:gridCol>
              </a:tblGrid>
              <a:tr h="477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서브시스템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프로그램명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</a:t>
                      </a:r>
                      <a:endParaRPr lang="en-US" altLang="ko-KR" sz="900" b="0" i="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파일명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페이지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프로그램유형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명세서</a:t>
                      </a:r>
                      <a:endParaRPr lang="en-US" altLang="ko-KR" sz="900" b="0" i="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코딩및단위테스트담당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5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7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755609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7.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프로그램 목록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672563"/>
              </p:ext>
            </p:extLst>
          </p:nvPr>
        </p:nvGraphicFramePr>
        <p:xfrm>
          <a:off x="313515" y="1412776"/>
          <a:ext cx="9428016" cy="4608513"/>
        </p:xfrm>
        <a:graphic>
          <a:graphicData uri="http://schemas.openxmlformats.org/drawingml/2006/table">
            <a:tbl>
              <a:tblPr/>
              <a:tblGrid>
                <a:gridCol w="261507">
                  <a:extLst>
                    <a:ext uri="{9D8B030D-6E8A-4147-A177-3AD203B41FA5}">
                      <a16:colId xmlns:a16="http://schemas.microsoft.com/office/drawing/2014/main" val="2836000004"/>
                    </a:ext>
                  </a:extLst>
                </a:gridCol>
                <a:gridCol w="853339">
                  <a:extLst>
                    <a:ext uri="{9D8B030D-6E8A-4147-A177-3AD203B41FA5}">
                      <a16:colId xmlns:a16="http://schemas.microsoft.com/office/drawing/2014/main" val="315778172"/>
                    </a:ext>
                  </a:extLst>
                </a:gridCol>
                <a:gridCol w="1156136">
                  <a:extLst>
                    <a:ext uri="{9D8B030D-6E8A-4147-A177-3AD203B41FA5}">
                      <a16:colId xmlns:a16="http://schemas.microsoft.com/office/drawing/2014/main" val="1272656812"/>
                    </a:ext>
                  </a:extLst>
                </a:gridCol>
                <a:gridCol w="564304">
                  <a:extLst>
                    <a:ext uri="{9D8B030D-6E8A-4147-A177-3AD203B41FA5}">
                      <a16:colId xmlns:a16="http://schemas.microsoft.com/office/drawing/2014/main" val="2674068949"/>
                    </a:ext>
                  </a:extLst>
                </a:gridCol>
                <a:gridCol w="426669">
                  <a:extLst>
                    <a:ext uri="{9D8B030D-6E8A-4147-A177-3AD203B41FA5}">
                      <a16:colId xmlns:a16="http://schemas.microsoft.com/office/drawing/2014/main" val="3359307505"/>
                    </a:ext>
                  </a:extLst>
                </a:gridCol>
                <a:gridCol w="2615071">
                  <a:extLst>
                    <a:ext uri="{9D8B030D-6E8A-4147-A177-3AD203B41FA5}">
                      <a16:colId xmlns:a16="http://schemas.microsoft.com/office/drawing/2014/main" val="4126770447"/>
                    </a:ext>
                  </a:extLst>
                </a:gridCol>
                <a:gridCol w="1871840">
                  <a:extLst>
                    <a:ext uri="{9D8B030D-6E8A-4147-A177-3AD203B41FA5}">
                      <a16:colId xmlns:a16="http://schemas.microsoft.com/office/drawing/2014/main" val="230181931"/>
                    </a:ext>
                  </a:extLst>
                </a:gridCol>
                <a:gridCol w="426669">
                  <a:extLst>
                    <a:ext uri="{9D8B030D-6E8A-4147-A177-3AD203B41FA5}">
                      <a16:colId xmlns:a16="http://schemas.microsoft.com/office/drawing/2014/main" val="2529106046"/>
                    </a:ext>
                  </a:extLst>
                </a:gridCol>
                <a:gridCol w="536777">
                  <a:extLst>
                    <a:ext uri="{9D8B030D-6E8A-4147-A177-3AD203B41FA5}">
                      <a16:colId xmlns:a16="http://schemas.microsoft.com/office/drawing/2014/main" val="2051793599"/>
                    </a:ext>
                  </a:extLst>
                </a:gridCol>
                <a:gridCol w="715704">
                  <a:extLst>
                    <a:ext uri="{9D8B030D-6E8A-4147-A177-3AD203B41FA5}">
                      <a16:colId xmlns:a16="http://schemas.microsoft.com/office/drawing/2014/main" val="2896966888"/>
                    </a:ext>
                  </a:extLst>
                </a:gridCol>
              </a:tblGrid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61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PR-008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/equipment/equipmentList.jsp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조회 목록 화면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878218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62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PR-008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/equipment/equipmentInsertForm.jsp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추가 목록 화면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876381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63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비품관리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PR-008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/equipment/equipmentUpdateForm.jsp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 수정 목록 화면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248584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64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PR-008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/equipment/EquipmentController.java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송민기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27890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65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PR-008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/equipment/EquipmentService.java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848406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66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PR-008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/equipment/EquipmentDAO.java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013729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67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PR-008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/equipment/EquipmentDTO.java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48308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68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PR-008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/mapper/equipmentMapper.xml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xml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015713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69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PR-009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View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/stats/stats.jsp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사용 통계 조회 화면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jsp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982274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70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PR-009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/stats/StatsController.java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872127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71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PR-009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Logic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/stats/StatsService.java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014427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72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PR-009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/stats/StatsDAO.java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889178"/>
                  </a:ext>
                </a:extLst>
              </a:tr>
              <a:tr h="35450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73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통계관리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PR-010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/mapper/statsMapper.xml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xml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김원빈</a:t>
                      </a: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조성윤</a:t>
                      </a:r>
                      <a:endParaRPr lang="ko-KR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484" marR="7484" marT="7484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093348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346378"/>
              </p:ext>
            </p:extLst>
          </p:nvPr>
        </p:nvGraphicFramePr>
        <p:xfrm>
          <a:off x="306356" y="836712"/>
          <a:ext cx="9435176" cy="477699"/>
        </p:xfrm>
        <a:graphic>
          <a:graphicData uri="http://schemas.openxmlformats.org/drawingml/2006/table">
            <a:tbl>
              <a:tblPr/>
              <a:tblGrid>
                <a:gridCol w="249330">
                  <a:extLst>
                    <a:ext uri="{9D8B030D-6E8A-4147-A177-3AD203B41FA5}">
                      <a16:colId xmlns:a16="http://schemas.microsoft.com/office/drawing/2014/main" val="1147324226"/>
                    </a:ext>
                  </a:extLst>
                </a:gridCol>
                <a:gridCol w="868922">
                  <a:extLst>
                    <a:ext uri="{9D8B030D-6E8A-4147-A177-3AD203B41FA5}">
                      <a16:colId xmlns:a16="http://schemas.microsoft.com/office/drawing/2014/main" val="39795767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88348860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74661951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93795391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388688729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76145341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078626765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412919654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036343623"/>
                    </a:ext>
                  </a:extLst>
                </a:gridCol>
              </a:tblGrid>
              <a:tr h="477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서브시스템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프로그램명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</a:t>
                      </a:r>
                      <a:endParaRPr lang="en-US" altLang="ko-KR" sz="900" b="0" i="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파일명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페이지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프로그램유형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명세서</a:t>
                      </a:r>
                      <a:endParaRPr lang="en-US" altLang="ko-KR" sz="900" b="0" i="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코딩및단위테스트담당</a:t>
                      </a:r>
                      <a:endParaRPr lang="ko-KR" altLang="en-US" sz="9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5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5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819978" y="2917224"/>
            <a:ext cx="6268062" cy="1015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6000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End of Document</a:t>
            </a:r>
            <a:endParaRPr lang="ko-KR" altLang="en-US" sz="6000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6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85750" y="109815"/>
            <a:ext cx="1965603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</a:t>
            </a:r>
            <a:r>
              <a:rPr lang="en-US" altLang="ko-KR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 </a:t>
            </a:r>
            <a:r>
              <a:rPr lang="ko-KR" altLang="en-US" b="1" kern="0" dirty="0" smtClean="0"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요구사항 정의서</a:t>
            </a:r>
            <a:endParaRPr lang="ko-KR" altLang="en-US" b="1" kern="0" dirty="0">
              <a:solidFill>
                <a:schemeClr val="tx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36225"/>
              </p:ext>
            </p:extLst>
          </p:nvPr>
        </p:nvGraphicFramePr>
        <p:xfrm>
          <a:off x="285750" y="1160748"/>
          <a:ext cx="9383774" cy="4788530"/>
        </p:xfrm>
        <a:graphic>
          <a:graphicData uri="http://schemas.openxmlformats.org/drawingml/2006/table">
            <a:tbl>
              <a:tblPr/>
              <a:tblGrid>
                <a:gridCol w="779766">
                  <a:extLst>
                    <a:ext uri="{9D8B030D-6E8A-4147-A177-3AD203B41FA5}">
                      <a16:colId xmlns:a16="http://schemas.microsoft.com/office/drawing/2014/main" val="1048249183"/>
                    </a:ext>
                  </a:extLst>
                </a:gridCol>
                <a:gridCol w="540520">
                  <a:extLst>
                    <a:ext uri="{9D8B030D-6E8A-4147-A177-3AD203B41FA5}">
                      <a16:colId xmlns:a16="http://schemas.microsoft.com/office/drawing/2014/main" val="263327266"/>
                    </a:ext>
                  </a:extLst>
                </a:gridCol>
                <a:gridCol w="691157">
                  <a:extLst>
                    <a:ext uri="{9D8B030D-6E8A-4147-A177-3AD203B41FA5}">
                      <a16:colId xmlns:a16="http://schemas.microsoft.com/office/drawing/2014/main" val="344047569"/>
                    </a:ext>
                  </a:extLst>
                </a:gridCol>
                <a:gridCol w="248107">
                  <a:extLst>
                    <a:ext uri="{9D8B030D-6E8A-4147-A177-3AD203B41FA5}">
                      <a16:colId xmlns:a16="http://schemas.microsoft.com/office/drawing/2014/main" val="4073286240"/>
                    </a:ext>
                  </a:extLst>
                </a:gridCol>
                <a:gridCol w="1736751">
                  <a:extLst>
                    <a:ext uri="{9D8B030D-6E8A-4147-A177-3AD203B41FA5}">
                      <a16:colId xmlns:a16="http://schemas.microsoft.com/office/drawing/2014/main" val="578927971"/>
                    </a:ext>
                  </a:extLst>
                </a:gridCol>
                <a:gridCol w="1807639">
                  <a:extLst>
                    <a:ext uri="{9D8B030D-6E8A-4147-A177-3AD203B41FA5}">
                      <a16:colId xmlns:a16="http://schemas.microsoft.com/office/drawing/2014/main" val="1093170514"/>
                    </a:ext>
                  </a:extLst>
                </a:gridCol>
                <a:gridCol w="1630419">
                  <a:extLst>
                    <a:ext uri="{9D8B030D-6E8A-4147-A177-3AD203B41FA5}">
                      <a16:colId xmlns:a16="http://schemas.microsoft.com/office/drawing/2014/main" val="3730633597"/>
                    </a:ext>
                  </a:extLst>
                </a:gridCol>
                <a:gridCol w="460771">
                  <a:extLst>
                    <a:ext uri="{9D8B030D-6E8A-4147-A177-3AD203B41FA5}">
                      <a16:colId xmlns:a16="http://schemas.microsoft.com/office/drawing/2014/main" val="4124618131"/>
                    </a:ext>
                  </a:extLst>
                </a:gridCol>
                <a:gridCol w="443049">
                  <a:extLst>
                    <a:ext uri="{9D8B030D-6E8A-4147-A177-3AD203B41FA5}">
                      <a16:colId xmlns:a16="http://schemas.microsoft.com/office/drawing/2014/main" val="987282945"/>
                    </a:ext>
                  </a:extLst>
                </a:gridCol>
                <a:gridCol w="558242">
                  <a:extLst>
                    <a:ext uri="{9D8B030D-6E8A-4147-A177-3AD203B41FA5}">
                      <a16:colId xmlns:a16="http://schemas.microsoft.com/office/drawing/2014/main" val="2569660715"/>
                    </a:ext>
                  </a:extLst>
                </a:gridCol>
                <a:gridCol w="487353">
                  <a:extLst>
                    <a:ext uri="{9D8B030D-6E8A-4147-A177-3AD203B41FA5}">
                      <a16:colId xmlns:a16="http://schemas.microsoft.com/office/drawing/2014/main" val="1084349209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통계관리</a:t>
                      </a:r>
                      <a:endParaRPr lang="ko-KR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RQ-028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통계의 가시성 향상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 이력 및 모든 기록들은 회의실 관리자가 그래프를 통해 확인할 수 있어야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기간별 회의실 사용 빈도를 그래프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api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통해 구현한다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endParaRPr lang="en-US" altLang="ko-KR" sz="900" b="0" i="0" u="none" strike="noStrike" kern="120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506326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이력관리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RQ-029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사용이력 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회의실을 사용 한 부서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비품사용 이력을 보관해야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 이력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테이블을 따로 만들어 보관한다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이력을 최소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 이상 보관한다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115764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RQ-030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운영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 예약 웹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인트라넷 서비스를 위해서는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SMS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서버와 메일 서버가 필요하다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향후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SMS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서버를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MBMS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시스템에 도입하여 기능 추가 예정이다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추가 비용이 발생할 가능성이 있다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877788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품질관리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RQ-031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응답성능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회의실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교육장 예약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결재 작업 시 처리속도가 빨라야 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최적화를 통해 회의실 예약 속도 향상을 기대한다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속도는 해당 네트윜의 상황에 따라 약간 변수적이다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449945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위험관리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RQ-032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복구성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추후 에러발생시 기존 정보들을 백업하기 위한 백업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가 필요하다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백업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추가로 구성하여 주기적으로 백업할 예정이다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추가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구성으로 인한 시간 소요와 관리에 대한 어려움이 증가할 가능성이 있다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비기능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38241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RQ-033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컨버전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시스템을 가동함에 있어 기존의 인사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자료를 회의실 시스템으로 변환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연동해야 함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기존 데이터의 변환 과정을 거쳐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MBMS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시스템에 저장한다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개인정보 접근에 대한 민감성을 고려해야한다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비기능</a:t>
                      </a:r>
                      <a:endParaRPr lang="ko-KR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473423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제약조건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RQ-034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가용성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동시에 여러명이 접속하여도 안정적으로 구동 되어야 함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데이터베이스의 확장이 필요하다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현재 여건상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오라클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11g express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버전에서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TASK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처리에 제한이 있을 수 있다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비기능</a:t>
                      </a:r>
                      <a:endParaRPr lang="ko-KR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921580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위험관리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RQ-035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보안성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RSA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암호화 기법으로 정보를 보호한다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RSA 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관련 로그인 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API</a:t>
                      </a:r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이용해 보안성을 높인다</a:t>
                      </a:r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비기능</a:t>
                      </a:r>
                      <a:endParaRPr lang="ko-KR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45142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49748"/>
              </p:ext>
            </p:extLst>
          </p:nvPr>
        </p:nvGraphicFramePr>
        <p:xfrm>
          <a:off x="285750" y="764704"/>
          <a:ext cx="9383774" cy="256560"/>
        </p:xfrm>
        <a:graphic>
          <a:graphicData uri="http://schemas.openxmlformats.org/drawingml/2006/table">
            <a:tbl>
              <a:tblPr/>
              <a:tblGrid>
                <a:gridCol w="779766">
                  <a:extLst>
                    <a:ext uri="{9D8B030D-6E8A-4147-A177-3AD203B41FA5}">
                      <a16:colId xmlns:a16="http://schemas.microsoft.com/office/drawing/2014/main" val="2355470923"/>
                    </a:ext>
                  </a:extLst>
                </a:gridCol>
                <a:gridCol w="540520">
                  <a:extLst>
                    <a:ext uri="{9D8B030D-6E8A-4147-A177-3AD203B41FA5}">
                      <a16:colId xmlns:a16="http://schemas.microsoft.com/office/drawing/2014/main" val="1213545921"/>
                    </a:ext>
                  </a:extLst>
                </a:gridCol>
                <a:gridCol w="691157">
                  <a:extLst>
                    <a:ext uri="{9D8B030D-6E8A-4147-A177-3AD203B41FA5}">
                      <a16:colId xmlns:a16="http://schemas.microsoft.com/office/drawing/2014/main" val="338880816"/>
                    </a:ext>
                  </a:extLst>
                </a:gridCol>
                <a:gridCol w="248107">
                  <a:extLst>
                    <a:ext uri="{9D8B030D-6E8A-4147-A177-3AD203B41FA5}">
                      <a16:colId xmlns:a16="http://schemas.microsoft.com/office/drawing/2014/main" val="2270474813"/>
                    </a:ext>
                  </a:extLst>
                </a:gridCol>
                <a:gridCol w="1736751">
                  <a:extLst>
                    <a:ext uri="{9D8B030D-6E8A-4147-A177-3AD203B41FA5}">
                      <a16:colId xmlns:a16="http://schemas.microsoft.com/office/drawing/2014/main" val="3501619600"/>
                    </a:ext>
                  </a:extLst>
                </a:gridCol>
                <a:gridCol w="1807639">
                  <a:extLst>
                    <a:ext uri="{9D8B030D-6E8A-4147-A177-3AD203B41FA5}">
                      <a16:colId xmlns:a16="http://schemas.microsoft.com/office/drawing/2014/main" val="926550996"/>
                    </a:ext>
                  </a:extLst>
                </a:gridCol>
                <a:gridCol w="1630419">
                  <a:extLst>
                    <a:ext uri="{9D8B030D-6E8A-4147-A177-3AD203B41FA5}">
                      <a16:colId xmlns:a16="http://schemas.microsoft.com/office/drawing/2014/main" val="3825721960"/>
                    </a:ext>
                  </a:extLst>
                </a:gridCol>
                <a:gridCol w="473251">
                  <a:extLst>
                    <a:ext uri="{9D8B030D-6E8A-4147-A177-3AD203B41FA5}">
                      <a16:colId xmlns:a16="http://schemas.microsoft.com/office/drawing/2014/main" val="3812384850"/>
                    </a:ext>
                  </a:extLst>
                </a:gridCol>
                <a:gridCol w="430569">
                  <a:extLst>
                    <a:ext uri="{9D8B030D-6E8A-4147-A177-3AD203B41FA5}">
                      <a16:colId xmlns:a16="http://schemas.microsoft.com/office/drawing/2014/main" val="1409066571"/>
                    </a:ext>
                  </a:extLst>
                </a:gridCol>
                <a:gridCol w="558242">
                  <a:extLst>
                    <a:ext uri="{9D8B030D-6E8A-4147-A177-3AD203B41FA5}">
                      <a16:colId xmlns:a16="http://schemas.microsoft.com/office/drawing/2014/main" val="3086016878"/>
                    </a:ext>
                  </a:extLst>
                </a:gridCol>
                <a:gridCol w="487353">
                  <a:extLst>
                    <a:ext uri="{9D8B030D-6E8A-4147-A177-3AD203B41FA5}">
                      <a16:colId xmlns:a16="http://schemas.microsoft.com/office/drawing/2014/main" val="801067862"/>
                    </a:ext>
                  </a:extLst>
                </a:gridCol>
              </a:tblGrid>
              <a:tr h="2565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업무영역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endParaRPr lang="en-US" altLang="ko-KR" sz="800" b="0" i="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적용여부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r>
                        <a:rPr lang="en-US" altLang="ko-KR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상세내용</a:t>
                      </a:r>
                      <a:r>
                        <a:rPr lang="en-US" altLang="ko-KR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해결방안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제약사항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관련부서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en-US" altLang="ko-KR" sz="800" b="0" i="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</a:t>
                      </a:r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8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0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기본 디자인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12050</TotalTime>
  <Words>10849</Words>
  <Application>Microsoft Office PowerPoint</Application>
  <PresentationFormat>A4 용지(210x297mm)</PresentationFormat>
  <Paragraphs>4033</Paragraphs>
  <Slides>86</Slides>
  <Notes>37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5" baseType="lpstr">
      <vt:lpstr>굴림</vt:lpstr>
      <vt:lpstr>Trebuchet MS</vt:lpstr>
      <vt:lpstr>Wingdings</vt:lpstr>
      <vt:lpstr>나눔스퀘어 ExtraBold</vt:lpstr>
      <vt:lpstr>나눔스퀘어</vt:lpstr>
      <vt:lpstr>맑은 고딕</vt:lpstr>
      <vt:lpstr>Arial</vt:lpstr>
      <vt:lpstr>기본 디자인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GS ITM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GS ITM</dc:creator>
  <cp:lastModifiedBy>송 민기</cp:lastModifiedBy>
  <cp:revision>1023</cp:revision>
  <cp:lastPrinted>2013-07-19T02:01:53Z</cp:lastPrinted>
  <dcterms:created xsi:type="dcterms:W3CDTF">2006-03-20T04:03:27Z</dcterms:created>
  <dcterms:modified xsi:type="dcterms:W3CDTF">2019-05-03T05:28:45Z</dcterms:modified>
</cp:coreProperties>
</file>